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2" r:id="rId14"/>
    <p:sldId id="268" r:id="rId15"/>
    <p:sldId id="269" r:id="rId16"/>
    <p:sldId id="270" r:id="rId17"/>
    <p:sldId id="30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14630400" cy="8229600"/>
  <p:notesSz cx="8229600" cy="14630400"/>
  <p:embeddedFontLst>
    <p:embeddedFont>
      <p:font typeface="宋体" panose="02010600030101010101" pitchFamily="2" charset="-122"/>
      <p:regular r:id="rId49"/>
    </p:embeddedFont>
    <p:embeddedFont>
      <p:font typeface="Arial Black" panose="020B0A04020102020204" pitchFamily="34" charset="0"/>
      <p:bold r:id="rId50"/>
    </p:embeddedFont>
    <p:embeddedFont>
      <p:font typeface="Inter" panose="020B0604020202020204" charset="0"/>
      <p:regular r:id="rId51"/>
    </p:embeddedFont>
    <p:embeddedFont>
      <p:font typeface="Tahoma" panose="020B0604030504040204" pitchFamily="34" charset="0"/>
      <p:regular r:id="rId52"/>
      <p:bold r:id="rId53"/>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05" userDrawn="1">
          <p15:clr>
            <a:srgbClr val="A4A3A4"/>
          </p15:clr>
        </p15:guide>
        <p15:guide id="2" pos="503" userDrawn="1">
          <p15:clr>
            <a:srgbClr val="A4A3A4"/>
          </p15:clr>
        </p15:guide>
        <p15:guide id="3" pos="4608" userDrawn="1">
          <p15:clr>
            <a:srgbClr val="A4A3A4"/>
          </p15:clr>
        </p15:guide>
        <p15:guide id="4" orient="horz" pos="25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E"/>
    <a:srgbClr val="007E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464"/>
    <p:restoredTop sz="95714"/>
  </p:normalViewPr>
  <p:slideViewPr>
    <p:cSldViewPr snapToGrid="0" snapToObjects="1">
      <p:cViewPr varScale="1">
        <p:scale>
          <a:sx n="86" d="100"/>
          <a:sy n="86" d="100"/>
        </p:scale>
        <p:origin x="120" y="264"/>
      </p:cViewPr>
      <p:guideLst>
        <p:guide orient="horz" pos="505"/>
        <p:guide pos="503"/>
        <p:guide pos="4608"/>
        <p:guide orient="horz" pos="256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572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D4A7A-1E14-A3BB-DB31-AA133E189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A4FC12-89FA-99C3-AA59-10CFE9F3D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ECC75-9EF3-B09C-69A3-147AA996BB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0DF37-7715-AEB1-270F-9100CE49D976}"/>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283590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60760-5A44-F496-082D-0676D627C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35CF8-6974-C187-FCD7-8AA9C7014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7403D7-3050-A941-B6FF-81C061D0A3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A56DA9-98ED-7911-65DD-29D7BCF61D5D}"/>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211699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ru-RU"/>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oleObject" Target="../embeddings/oleObject2.bin"/><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oleObject" Target="../embeddings/oleObject3.bin"/><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vJG698U2Mvo"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73053"/>
            <a:ext cx="14630400" cy="8229600"/>
          </a:xfrm>
          <a:prstGeom prst="rect">
            <a:avLst/>
          </a:prstGeom>
          <a:solidFill>
            <a:srgbClr val="FFFFFF">
              <a:alpha val="85000"/>
            </a:srgbClr>
          </a:solidFill>
          <a:ln/>
        </p:spPr>
        <p:txBody>
          <a:bodyPr/>
          <a:lstStyle/>
          <a:p>
            <a:endParaRPr lang="ru-RU"/>
          </a:p>
        </p:txBody>
      </p:sp>
      <p:sp>
        <p:nvSpPr>
          <p:cNvPr id="4" name="Text 1"/>
          <p:cNvSpPr/>
          <p:nvPr/>
        </p:nvSpPr>
        <p:spPr>
          <a:xfrm>
            <a:off x="793790" y="374261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ptos" panose="020B0004020202020204" pitchFamily="34" charset="0"/>
                <a:ea typeface="Petrona Bold" pitchFamily="34" charset="-122"/>
                <a:cs typeface="Petrona Bold" pitchFamily="34" charset="-120"/>
              </a:rPr>
              <a:t>Errors &amp; Threats</a:t>
            </a:r>
            <a:endParaRPr lang="en-US" sz="4650" dirty="0">
              <a:latin typeface="Aptos" panose="020B0004020202020204" pitchFamily="34" charset="0"/>
            </a:endParaRPr>
          </a:p>
        </p:txBody>
      </p:sp>
      <p:pic>
        <p:nvPicPr>
          <p:cNvPr id="7" name="Рисунок 6"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AD48F7C7-73DC-2375-C031-200E46F5DAD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89" y="801688"/>
            <a:ext cx="5954197" cy="744260"/>
          </a:xfrm>
          <a:prstGeom prst="rect">
            <a:avLst/>
          </a:prstGeom>
          <a:noFill/>
          <a:ln/>
        </p:spPr>
        <p:txBody>
          <a:bodyPr wrap="none" lIns="0" tIns="0" rIns="0" bIns="0" rtlCol="0" anchor="t"/>
          <a:lstStyle/>
          <a:p>
            <a:pPr marL="0" indent="0" algn="l">
              <a:lnSpc>
                <a:spcPts val="5850"/>
              </a:lnSpc>
              <a:buNone/>
            </a:pPr>
            <a:r>
              <a:rPr lang="en-US" sz="4000" b="1" dirty="0">
                <a:latin typeface="Aptos" panose="020B0004020202020204" pitchFamily="34" charset="0"/>
                <a:ea typeface="Petrona Bold" pitchFamily="34" charset="-122"/>
                <a:cs typeface="Petrona Bold" pitchFamily="34" charset="-120"/>
              </a:rPr>
              <a:t>HUMAN ERROR</a:t>
            </a:r>
            <a:endParaRPr lang="en-US" sz="4000" dirty="0">
              <a:latin typeface="Aptos" panose="020B0004020202020204" pitchFamily="34" charset="0"/>
            </a:endParaRPr>
          </a:p>
        </p:txBody>
      </p:sp>
      <p:sp>
        <p:nvSpPr>
          <p:cNvPr id="3" name="Text 1"/>
          <p:cNvSpPr/>
          <p:nvPr/>
        </p:nvSpPr>
        <p:spPr>
          <a:xfrm>
            <a:off x="1133951" y="2112792"/>
            <a:ext cx="12702659" cy="1446134"/>
          </a:xfrm>
          <a:prstGeom prst="rect">
            <a:avLst/>
          </a:prstGeom>
          <a:noFill/>
          <a:ln/>
        </p:spPr>
        <p:txBody>
          <a:bodyPr wrap="square" lIns="0" tIns="0" rIns="0" bIns="0" rtlCol="0" anchor="t"/>
          <a:lstStyle/>
          <a:p>
            <a:pPr marL="0" indent="0" algn="l">
              <a:lnSpc>
                <a:spcPts val="4650"/>
              </a:lnSpc>
              <a:buNone/>
            </a:pPr>
            <a:r>
              <a:rPr lang="en-US" sz="3200" dirty="0">
                <a:solidFill>
                  <a:srgbClr val="000000"/>
                </a:solidFill>
                <a:latin typeface="Aptos" panose="020B0004020202020204" pitchFamily="34" charset="0"/>
                <a:ea typeface="Petrona Bold" pitchFamily="34" charset="-122"/>
                <a:cs typeface="Petrona Bold" pitchFamily="34" charset="-120"/>
              </a:rPr>
              <a:t>In general, Error is when humans get something wrong; forgetting something, an incorrect action or a bad decision</a:t>
            </a:r>
            <a:r>
              <a:rPr lang="en-US" sz="3750" dirty="0">
                <a:solidFill>
                  <a:srgbClr val="000000"/>
                </a:solidFill>
                <a:latin typeface="Aptos" panose="020B0004020202020204" pitchFamily="34" charset="0"/>
                <a:ea typeface="Petrona Bold" pitchFamily="34" charset="-122"/>
                <a:cs typeface="Petrona Bold" pitchFamily="34" charset="-120"/>
              </a:rPr>
              <a:t>.</a:t>
            </a:r>
            <a:endParaRPr lang="en-US" sz="3750" dirty="0">
              <a:latin typeface="Aptos" panose="020B0004020202020204" pitchFamily="34" charset="0"/>
            </a:endParaRPr>
          </a:p>
        </p:txBody>
      </p:sp>
      <p:sp>
        <p:nvSpPr>
          <p:cNvPr id="4" name="Shape 2"/>
          <p:cNvSpPr/>
          <p:nvPr/>
        </p:nvSpPr>
        <p:spPr>
          <a:xfrm>
            <a:off x="793788" y="2044179"/>
            <a:ext cx="45719" cy="1514746"/>
          </a:xfrm>
          <a:prstGeom prst="rect">
            <a:avLst/>
          </a:prstGeom>
          <a:solidFill>
            <a:srgbClr val="007EBD"/>
          </a:solidFill>
          <a:ln/>
        </p:spPr>
        <p:txBody>
          <a:bodyPr/>
          <a:lstStyle/>
          <a:p>
            <a:endParaRPr lang="ru-RU"/>
          </a:p>
        </p:txBody>
      </p:sp>
      <p:sp>
        <p:nvSpPr>
          <p:cNvPr id="5" name="Text 3"/>
          <p:cNvSpPr/>
          <p:nvPr/>
        </p:nvSpPr>
        <p:spPr>
          <a:xfrm>
            <a:off x="816647" y="4666040"/>
            <a:ext cx="13042821" cy="980956"/>
          </a:xfrm>
          <a:prstGeom prst="rect">
            <a:avLst/>
          </a:prstGeom>
          <a:noFill/>
          <a:ln/>
        </p:spPr>
        <p:txBody>
          <a:bodyPr wrap="none" lIns="0" tIns="0" rIns="0" bIns="0" rtlCol="0" anchor="t"/>
          <a:lstStyle/>
          <a:p>
            <a:pPr marL="0" indent="0" algn="l">
              <a:lnSpc>
                <a:spcPts val="2850"/>
              </a:lnSpc>
              <a:buNone/>
            </a:pPr>
            <a:r>
              <a:rPr lang="en-US" sz="2400" dirty="0">
                <a:solidFill>
                  <a:srgbClr val="007EBD"/>
                </a:solidFill>
                <a:latin typeface="Inter" pitchFamily="34" charset="0"/>
                <a:ea typeface="Inter" pitchFamily="34" charset="-122"/>
                <a:cs typeface="Inter" pitchFamily="34" charset="-120"/>
              </a:rPr>
              <a:t>The new view is that Human Error is systematically connected to people's tools, </a:t>
            </a:r>
          </a:p>
          <a:p>
            <a:pPr marL="0" indent="0" algn="l">
              <a:lnSpc>
                <a:spcPts val="2850"/>
              </a:lnSpc>
              <a:buNone/>
            </a:pPr>
            <a:r>
              <a:rPr lang="en-US" sz="2400" dirty="0">
                <a:solidFill>
                  <a:srgbClr val="007EBD"/>
                </a:solidFill>
                <a:latin typeface="Inter" pitchFamily="34" charset="0"/>
                <a:ea typeface="Inter" pitchFamily="34" charset="-122"/>
                <a:cs typeface="Inter" pitchFamily="34" charset="-120"/>
              </a:rPr>
              <a:t>tasks and operating environment</a:t>
            </a:r>
            <a:endParaRPr lang="en-US" sz="2400" dirty="0">
              <a:solidFill>
                <a:srgbClr val="007EBD"/>
              </a:solidFill>
            </a:endParaRPr>
          </a:p>
        </p:txBody>
      </p:sp>
      <p:sp>
        <p:nvSpPr>
          <p:cNvPr id="7" name="Прямоугольник 6">
            <a:extLst>
              <a:ext uri="{FF2B5EF4-FFF2-40B4-BE49-F238E27FC236}">
                <a16:creationId xmlns:a16="http://schemas.microsoft.com/office/drawing/2014/main" id="{E9390FBB-F641-ED78-E62B-EC756E6E1E8D}"/>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8" name="Рисунок 7"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114BD81E-027F-C7B7-ADE1-A973D83AA95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18256" y="817313"/>
            <a:ext cx="11908393" cy="744260"/>
          </a:xfrm>
          <a:prstGeom prst="rect">
            <a:avLst/>
          </a:prstGeom>
          <a:noFill/>
          <a:ln/>
        </p:spPr>
        <p:txBody>
          <a:bodyPr wrap="none" lIns="0" tIns="0" rIns="0" bIns="0" rtlCol="0" anchor="t"/>
          <a:lstStyle/>
          <a:p>
            <a:pPr marL="0" indent="0" algn="l">
              <a:buNone/>
            </a:pPr>
            <a:r>
              <a:rPr lang="en-US" sz="4000" b="1" dirty="0">
                <a:solidFill>
                  <a:srgbClr val="000000"/>
                </a:solidFill>
                <a:latin typeface="Aptos" panose="020B0004020202020204" pitchFamily="34" charset="0"/>
                <a:ea typeface="Petrona Bold" pitchFamily="34" charset="-122"/>
                <a:cs typeface="Petrona Bold" pitchFamily="34" charset="-120"/>
              </a:rPr>
              <a:t>"Defence in Depth"</a:t>
            </a:r>
            <a:endParaRPr lang="en-US" sz="4000" dirty="0">
              <a:latin typeface="Aptos" panose="020B0004020202020204" pitchFamily="34" charset="0"/>
            </a:endParaRPr>
          </a:p>
        </p:txBody>
      </p:sp>
      <p:sp>
        <p:nvSpPr>
          <p:cNvPr id="5" name="Text 2"/>
          <p:cNvSpPr/>
          <p:nvPr/>
        </p:nvSpPr>
        <p:spPr>
          <a:xfrm>
            <a:off x="818256" y="234120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key concept associated with error management is that of </a:t>
            </a:r>
            <a:r>
              <a:rPr lang="en-US" sz="1750" b="1" dirty="0">
                <a:solidFill>
                  <a:srgbClr val="1A2D7A"/>
                </a:solidFill>
                <a:latin typeface="Inter" pitchFamily="34" charset="0"/>
                <a:ea typeface="Inter" pitchFamily="34" charset="-122"/>
                <a:cs typeface="Inter" pitchFamily="34" charset="-120"/>
              </a:rPr>
              <a:t>"defence in depth"</a:t>
            </a:r>
            <a:r>
              <a:rPr lang="en-US" sz="1750" dirty="0">
                <a:solidFill>
                  <a:srgbClr val="272525"/>
                </a:solidFill>
                <a:latin typeface="Inter" pitchFamily="34" charset="0"/>
                <a:ea typeface="Inter" pitchFamily="34" charset="-122"/>
                <a:cs typeface="Inter" pitchFamily="34" charset="-120"/>
              </a:rPr>
              <a:t>, based on the premise that there are many stages in any system where errors can occur, and similarly many stages where defenses can be built to prevent and trap errors.</a:t>
            </a:r>
            <a:endParaRPr lang="en-US" sz="1750" dirty="0"/>
          </a:p>
        </p:txBody>
      </p:sp>
      <p:sp>
        <p:nvSpPr>
          <p:cNvPr id="6" name="Text 3"/>
          <p:cNvSpPr/>
          <p:nvPr/>
        </p:nvSpPr>
        <p:spPr>
          <a:xfrm>
            <a:off x="818256" y="368506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Examples of defenses are pre-flight checks, automatic warnings, challenge-response procedures, etc. which help prevent and 'trap' human errors, reducing the likelihood of negative consequences. It is when these defences are weakened and breached that human errors can result in incidents or accidents.</a:t>
            </a:r>
            <a:endParaRPr lang="en-US" sz="1750" dirty="0"/>
          </a:p>
        </p:txBody>
      </p:sp>
      <p:sp>
        <p:nvSpPr>
          <p:cNvPr id="7" name="Text 4"/>
          <p:cNvSpPr/>
          <p:nvPr/>
        </p:nvSpPr>
        <p:spPr>
          <a:xfrm>
            <a:off x="818256" y="502892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These defenses have been portrayed diagrammatically, as several slices of Swiss cheese</a:t>
            </a:r>
            <a:endParaRPr lang="en-US" sz="1750" dirty="0"/>
          </a:p>
        </p:txBody>
      </p:sp>
      <p:sp>
        <p:nvSpPr>
          <p:cNvPr id="9" name="Прямоугольник 8">
            <a:extLst>
              <a:ext uri="{FF2B5EF4-FFF2-40B4-BE49-F238E27FC236}">
                <a16:creationId xmlns:a16="http://schemas.microsoft.com/office/drawing/2014/main" id="{0E815BFB-F7C6-F94F-0BE9-7E94E6F919DB}"/>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8" name="Рисунок 7"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844A6556-2790-D866-B1BC-72D721DEE01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5619" y="801688"/>
            <a:ext cx="4048839" cy="506135"/>
          </a:xfrm>
          <a:prstGeom prst="rect">
            <a:avLst/>
          </a:prstGeom>
          <a:noFill/>
          <a:ln/>
        </p:spPr>
        <p:txBody>
          <a:bodyPr wrap="none" lIns="0" tIns="0" rIns="0" bIns="0" rtlCol="0" anchor="t"/>
          <a:lstStyle/>
          <a:p>
            <a:pPr marL="0" indent="0" algn="l">
              <a:buNone/>
            </a:pPr>
            <a:r>
              <a:rPr lang="en-US" sz="4000" b="1" dirty="0">
                <a:solidFill>
                  <a:srgbClr val="000000"/>
                </a:solidFill>
                <a:latin typeface="Aptos" panose="020B0004020202020204" pitchFamily="34" charset="0"/>
                <a:ea typeface="Petrona Bold" pitchFamily="34" charset="-122"/>
                <a:cs typeface="Petrona Bold" pitchFamily="34" charset="-120"/>
              </a:rPr>
              <a:t>Swiss cheese model</a:t>
            </a:r>
            <a:endParaRPr lang="en-US" sz="4000" dirty="0">
              <a:latin typeface="Aptos" panose="020B0004020202020204" pitchFamily="34" charset="0"/>
            </a:endParaRPr>
          </a:p>
        </p:txBody>
      </p:sp>
      <p:sp>
        <p:nvSpPr>
          <p:cNvPr id="3" name="Text 1"/>
          <p:cNvSpPr/>
          <p:nvPr/>
        </p:nvSpPr>
        <p:spPr>
          <a:xfrm>
            <a:off x="793790" y="1580317"/>
            <a:ext cx="13042821" cy="1233487"/>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 threat model of cheese does not refer to the food itself but to the </a:t>
            </a:r>
            <a:r>
              <a:rPr lang="en-US" sz="1500" dirty="0">
                <a:solidFill>
                  <a:srgbClr val="1A2D7A"/>
                </a:solidFill>
                <a:latin typeface="Inter" pitchFamily="34" charset="0"/>
                <a:ea typeface="Inter" pitchFamily="34" charset="-122"/>
                <a:cs typeface="Inter" pitchFamily="34" charset="-120"/>
              </a:rPr>
              <a:t>Swiss Cheese Model</a:t>
            </a:r>
            <a:r>
              <a:rPr lang="en-US" sz="1500" dirty="0">
                <a:solidFill>
                  <a:srgbClr val="272525"/>
                </a:solidFill>
                <a:latin typeface="Inter" pitchFamily="34" charset="0"/>
                <a:ea typeface="Inter" pitchFamily="34" charset="-122"/>
                <a:cs typeface="Inter" pitchFamily="34" charset="-120"/>
              </a:rPr>
              <a:t>, a risk management framework where layers of defense (slices of cheese) contain holes (weaknesses); threats are neutralized by multiple layers, as a single flaw in one layer can be blocked by the next, preventing a complete system failure. This model is applied across various sectors like aviation, healthcare, and cybersecurity to visualize and mitigate potential failures in safety-critical systems.</a:t>
            </a:r>
            <a:endParaRPr lang="en-US" sz="1500" dirty="0"/>
          </a:p>
        </p:txBody>
      </p:sp>
      <p:sp>
        <p:nvSpPr>
          <p:cNvPr id="4" name="Text 2"/>
          <p:cNvSpPr/>
          <p:nvPr/>
        </p:nvSpPr>
        <p:spPr>
          <a:xfrm>
            <a:off x="793790" y="3103007"/>
            <a:ext cx="4922758" cy="379452"/>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Aptos" panose="020B0004020202020204" pitchFamily="34" charset="0"/>
                <a:ea typeface="Petrona Bold" pitchFamily="34" charset="-122"/>
                <a:cs typeface="Petrona Bold" pitchFamily="34" charset="-120"/>
              </a:rPr>
              <a:t>How the Swiss Cheese Model Works</a:t>
            </a:r>
            <a:endParaRPr lang="en-US" sz="2350" dirty="0">
              <a:latin typeface="Aptos" panose="020B0004020202020204" pitchFamily="34" charset="0"/>
            </a:endParaRPr>
          </a:p>
        </p:txBody>
      </p:sp>
      <p:sp>
        <p:nvSpPr>
          <p:cNvPr id="5" name="Shape 3"/>
          <p:cNvSpPr/>
          <p:nvPr/>
        </p:nvSpPr>
        <p:spPr>
          <a:xfrm>
            <a:off x="793790" y="3771662"/>
            <a:ext cx="6424970" cy="1788200"/>
          </a:xfrm>
          <a:prstGeom prst="roundRect">
            <a:avLst>
              <a:gd name="adj" fmla="val 6136"/>
            </a:avLst>
          </a:prstGeom>
          <a:solidFill>
            <a:srgbClr val="FFFFFF">
              <a:alpha val="95000"/>
            </a:srgbClr>
          </a:solidFill>
          <a:ln w="22860">
            <a:solidFill>
              <a:srgbClr val="B2D4E5"/>
            </a:solidFill>
            <a:prstDash val="solid"/>
          </a:ln>
        </p:spPr>
        <p:txBody>
          <a:bodyPr/>
          <a:lstStyle/>
          <a:p>
            <a:endParaRPr lang="ru-RU"/>
          </a:p>
        </p:txBody>
      </p:sp>
      <p:sp>
        <p:nvSpPr>
          <p:cNvPr id="6" name="Shape 4"/>
          <p:cNvSpPr/>
          <p:nvPr/>
        </p:nvSpPr>
        <p:spPr>
          <a:xfrm>
            <a:off x="770930" y="3771662"/>
            <a:ext cx="91440" cy="1788200"/>
          </a:xfrm>
          <a:prstGeom prst="roundRect">
            <a:avLst>
              <a:gd name="adj" fmla="val 88558"/>
            </a:avLst>
          </a:prstGeom>
          <a:solidFill>
            <a:srgbClr val="007EBD"/>
          </a:solidFill>
          <a:ln/>
        </p:spPr>
        <p:txBody>
          <a:bodyPr/>
          <a:lstStyle/>
          <a:p>
            <a:endParaRPr lang="ru-RU"/>
          </a:p>
        </p:txBody>
      </p:sp>
      <p:sp>
        <p:nvSpPr>
          <p:cNvPr id="7" name="Text 5"/>
          <p:cNvSpPr/>
          <p:nvPr/>
        </p:nvSpPr>
        <p:spPr>
          <a:xfrm>
            <a:off x="1077992" y="3987284"/>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Aptos" panose="020B0004020202020204" pitchFamily="34" charset="0"/>
                <a:ea typeface="Petrona Bold" pitchFamily="34" charset="-122"/>
                <a:cs typeface="Petrona Bold" pitchFamily="34" charset="-120"/>
              </a:rPr>
              <a:t>Layers of Defense</a:t>
            </a:r>
            <a:endParaRPr lang="en-US" sz="1950" dirty="0">
              <a:latin typeface="Aptos" panose="020B0004020202020204" pitchFamily="34" charset="0"/>
            </a:endParaRPr>
          </a:p>
        </p:txBody>
      </p:sp>
      <p:sp>
        <p:nvSpPr>
          <p:cNvPr id="8" name="Text 6"/>
          <p:cNvSpPr/>
          <p:nvPr/>
        </p:nvSpPr>
        <p:spPr>
          <a:xfrm>
            <a:off x="1077992" y="4419124"/>
            <a:ext cx="5925145"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Each slice of Swiss cheese represents a different layer of security or safeguard, such as a physical barrier, a procedural control, or a technological tool.</a:t>
            </a:r>
            <a:endParaRPr lang="en-US" sz="1500" dirty="0"/>
          </a:p>
        </p:txBody>
      </p:sp>
      <p:sp>
        <p:nvSpPr>
          <p:cNvPr id="9" name="Shape 7"/>
          <p:cNvSpPr/>
          <p:nvPr/>
        </p:nvSpPr>
        <p:spPr>
          <a:xfrm>
            <a:off x="7411522" y="3771662"/>
            <a:ext cx="6425089" cy="1788200"/>
          </a:xfrm>
          <a:prstGeom prst="roundRect">
            <a:avLst>
              <a:gd name="adj" fmla="val 6136"/>
            </a:avLst>
          </a:prstGeom>
          <a:solidFill>
            <a:srgbClr val="FFFFFF">
              <a:alpha val="95000"/>
            </a:srgbClr>
          </a:solidFill>
          <a:ln w="22860">
            <a:solidFill>
              <a:srgbClr val="B2D4E5"/>
            </a:solidFill>
            <a:prstDash val="solid"/>
          </a:ln>
        </p:spPr>
        <p:txBody>
          <a:bodyPr/>
          <a:lstStyle/>
          <a:p>
            <a:endParaRPr lang="ru-RU"/>
          </a:p>
        </p:txBody>
      </p:sp>
      <p:sp>
        <p:nvSpPr>
          <p:cNvPr id="10" name="Shape 8"/>
          <p:cNvSpPr/>
          <p:nvPr/>
        </p:nvSpPr>
        <p:spPr>
          <a:xfrm>
            <a:off x="7388662" y="3771662"/>
            <a:ext cx="91440" cy="1788200"/>
          </a:xfrm>
          <a:prstGeom prst="roundRect">
            <a:avLst>
              <a:gd name="adj" fmla="val 88558"/>
            </a:avLst>
          </a:prstGeom>
          <a:solidFill>
            <a:srgbClr val="007EBD"/>
          </a:solidFill>
          <a:ln/>
        </p:spPr>
        <p:txBody>
          <a:bodyPr/>
          <a:lstStyle/>
          <a:p>
            <a:endParaRPr lang="ru-RU"/>
          </a:p>
        </p:txBody>
      </p:sp>
      <p:sp>
        <p:nvSpPr>
          <p:cNvPr id="11" name="Text 9"/>
          <p:cNvSpPr/>
          <p:nvPr/>
        </p:nvSpPr>
        <p:spPr>
          <a:xfrm>
            <a:off x="7695724" y="3987284"/>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Aptos" panose="020B0004020202020204" pitchFamily="34" charset="0"/>
                <a:ea typeface="Petrona Bold" pitchFamily="34" charset="-122"/>
                <a:cs typeface="Petrona Bold" pitchFamily="34" charset="-120"/>
              </a:rPr>
              <a:t>Holes as Weaknesses</a:t>
            </a:r>
            <a:endParaRPr lang="en-US" sz="1950" dirty="0">
              <a:latin typeface="Aptos" panose="020B0004020202020204" pitchFamily="34" charset="0"/>
            </a:endParaRPr>
          </a:p>
        </p:txBody>
      </p:sp>
      <p:sp>
        <p:nvSpPr>
          <p:cNvPr id="12" name="Text 10"/>
          <p:cNvSpPr/>
          <p:nvPr/>
        </p:nvSpPr>
        <p:spPr>
          <a:xfrm>
            <a:off x="7695724" y="4419124"/>
            <a:ext cx="5925264"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The holes in each slice symbolize weaknesses or potential failures within that specific layer.</a:t>
            </a:r>
            <a:endParaRPr lang="en-US" sz="1500" dirty="0"/>
          </a:p>
        </p:txBody>
      </p:sp>
      <p:sp>
        <p:nvSpPr>
          <p:cNvPr id="13" name="Shape 11"/>
          <p:cNvSpPr/>
          <p:nvPr/>
        </p:nvSpPr>
        <p:spPr>
          <a:xfrm>
            <a:off x="793790" y="5752624"/>
            <a:ext cx="6424970" cy="1788200"/>
          </a:xfrm>
          <a:prstGeom prst="roundRect">
            <a:avLst>
              <a:gd name="adj" fmla="val 6136"/>
            </a:avLst>
          </a:prstGeom>
          <a:solidFill>
            <a:srgbClr val="FFFFFF">
              <a:alpha val="95000"/>
            </a:srgbClr>
          </a:solidFill>
          <a:ln w="22860">
            <a:solidFill>
              <a:srgbClr val="B2D4E5"/>
            </a:solidFill>
            <a:prstDash val="solid"/>
          </a:ln>
        </p:spPr>
        <p:txBody>
          <a:bodyPr/>
          <a:lstStyle/>
          <a:p>
            <a:endParaRPr lang="ru-RU"/>
          </a:p>
        </p:txBody>
      </p:sp>
      <p:sp>
        <p:nvSpPr>
          <p:cNvPr id="14" name="Shape 12"/>
          <p:cNvSpPr/>
          <p:nvPr/>
        </p:nvSpPr>
        <p:spPr>
          <a:xfrm>
            <a:off x="770930" y="5752624"/>
            <a:ext cx="91440" cy="1788200"/>
          </a:xfrm>
          <a:prstGeom prst="roundRect">
            <a:avLst>
              <a:gd name="adj" fmla="val 88558"/>
            </a:avLst>
          </a:prstGeom>
          <a:solidFill>
            <a:srgbClr val="007EBD"/>
          </a:solidFill>
          <a:ln/>
        </p:spPr>
        <p:txBody>
          <a:bodyPr/>
          <a:lstStyle/>
          <a:p>
            <a:endParaRPr lang="ru-RU"/>
          </a:p>
        </p:txBody>
      </p:sp>
      <p:sp>
        <p:nvSpPr>
          <p:cNvPr id="15" name="Text 13"/>
          <p:cNvSpPr/>
          <p:nvPr/>
        </p:nvSpPr>
        <p:spPr>
          <a:xfrm>
            <a:off x="1077992" y="5968246"/>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Aptos" panose="020B0004020202020204" pitchFamily="34" charset="0"/>
                <a:ea typeface="Petrona Bold" pitchFamily="34" charset="-122"/>
                <a:cs typeface="Petrona Bold" pitchFamily="34" charset="-120"/>
              </a:rPr>
              <a:t>Alignment of Holes</a:t>
            </a:r>
            <a:endParaRPr lang="en-US" sz="1950" dirty="0">
              <a:latin typeface="Aptos" panose="020B0004020202020204" pitchFamily="34" charset="0"/>
            </a:endParaRPr>
          </a:p>
        </p:txBody>
      </p:sp>
      <p:sp>
        <p:nvSpPr>
          <p:cNvPr id="16" name="Text 14"/>
          <p:cNvSpPr/>
          <p:nvPr/>
        </p:nvSpPr>
        <p:spPr>
          <a:xfrm>
            <a:off x="1077992" y="6400086"/>
            <a:ext cx="5925145"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An accident or failure occurs only when the holes in multiple layers align, creating a clear pathway for the threat to pass through all defenses.</a:t>
            </a:r>
            <a:endParaRPr lang="en-US" sz="1500" dirty="0"/>
          </a:p>
        </p:txBody>
      </p:sp>
      <p:sp>
        <p:nvSpPr>
          <p:cNvPr id="17" name="Shape 15"/>
          <p:cNvSpPr/>
          <p:nvPr/>
        </p:nvSpPr>
        <p:spPr>
          <a:xfrm>
            <a:off x="7411522" y="5752624"/>
            <a:ext cx="6425089" cy="1788200"/>
          </a:xfrm>
          <a:prstGeom prst="roundRect">
            <a:avLst>
              <a:gd name="adj" fmla="val 6136"/>
            </a:avLst>
          </a:prstGeom>
          <a:solidFill>
            <a:srgbClr val="FFFFFF">
              <a:alpha val="95000"/>
            </a:srgbClr>
          </a:solidFill>
          <a:ln w="22860">
            <a:solidFill>
              <a:srgbClr val="B2D4E5"/>
            </a:solidFill>
            <a:prstDash val="solid"/>
          </a:ln>
        </p:spPr>
        <p:txBody>
          <a:bodyPr/>
          <a:lstStyle/>
          <a:p>
            <a:endParaRPr lang="ru-RU"/>
          </a:p>
        </p:txBody>
      </p:sp>
      <p:sp>
        <p:nvSpPr>
          <p:cNvPr id="18" name="Shape 16"/>
          <p:cNvSpPr/>
          <p:nvPr/>
        </p:nvSpPr>
        <p:spPr>
          <a:xfrm>
            <a:off x="7388662" y="5752624"/>
            <a:ext cx="91440" cy="1788200"/>
          </a:xfrm>
          <a:prstGeom prst="roundRect">
            <a:avLst>
              <a:gd name="adj" fmla="val 88558"/>
            </a:avLst>
          </a:prstGeom>
          <a:solidFill>
            <a:srgbClr val="007EBD"/>
          </a:solidFill>
          <a:ln/>
        </p:spPr>
        <p:txBody>
          <a:bodyPr/>
          <a:lstStyle/>
          <a:p>
            <a:endParaRPr lang="ru-RU"/>
          </a:p>
        </p:txBody>
      </p:sp>
      <p:sp>
        <p:nvSpPr>
          <p:cNvPr id="19" name="Text 17"/>
          <p:cNvSpPr/>
          <p:nvPr/>
        </p:nvSpPr>
        <p:spPr>
          <a:xfrm>
            <a:off x="7695724" y="5968246"/>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Aptos" panose="020B0004020202020204" pitchFamily="34" charset="0"/>
                <a:ea typeface="Petrona Bold" pitchFamily="34" charset="-122"/>
                <a:cs typeface="Petrona Bold" pitchFamily="34" charset="-120"/>
              </a:rPr>
              <a:t>Layered Protection</a:t>
            </a:r>
            <a:endParaRPr lang="en-US" sz="1950" dirty="0">
              <a:latin typeface="Aptos" panose="020B0004020202020204" pitchFamily="34" charset="0"/>
            </a:endParaRPr>
          </a:p>
        </p:txBody>
      </p:sp>
      <p:sp>
        <p:nvSpPr>
          <p:cNvPr id="20" name="Text 18"/>
          <p:cNvSpPr/>
          <p:nvPr/>
        </p:nvSpPr>
        <p:spPr>
          <a:xfrm>
            <a:off x="7695724" y="6400086"/>
            <a:ext cx="5925264" cy="61674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By having multiple, imperfect layers, the likelihood of the holes aligning and a threat succeeding is significantly reduced.</a:t>
            </a:r>
            <a:endParaRPr lang="en-US" sz="1500" dirty="0"/>
          </a:p>
        </p:txBody>
      </p:sp>
      <p:sp>
        <p:nvSpPr>
          <p:cNvPr id="21" name="Прямоугольник 20">
            <a:extLst>
              <a:ext uri="{FF2B5EF4-FFF2-40B4-BE49-F238E27FC236}">
                <a16:creationId xmlns:a16="http://schemas.microsoft.com/office/drawing/2014/main" id="{805BBD4D-FF40-52D8-028C-ED22B252AF1E}"/>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23" name="Рисунок 22"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813F6BC4-1F68-A80F-934A-8D4426401BC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10E0F-CF64-920F-7C6C-A9CE97A2FD6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C19E7F4-BC75-65F7-1102-E401A7B735A2}"/>
              </a:ext>
            </a:extLst>
          </p:cNvPr>
          <p:cNvSpPr/>
          <p:nvPr/>
        </p:nvSpPr>
        <p:spPr>
          <a:xfrm>
            <a:off x="835619" y="801688"/>
            <a:ext cx="4048839" cy="506135"/>
          </a:xfrm>
          <a:prstGeom prst="rect">
            <a:avLst/>
          </a:prstGeom>
          <a:noFill/>
          <a:ln/>
        </p:spPr>
        <p:txBody>
          <a:bodyPr wrap="none" lIns="0" tIns="0" rIns="0" bIns="0" rtlCol="0" anchor="t"/>
          <a:lstStyle/>
          <a:p>
            <a:pPr marL="0" indent="0" algn="l">
              <a:buNone/>
            </a:pPr>
            <a:r>
              <a:rPr lang="en-US" sz="4000" b="1" dirty="0">
                <a:solidFill>
                  <a:srgbClr val="000000"/>
                </a:solidFill>
                <a:latin typeface="Aptos" panose="020B0004020202020204" pitchFamily="34" charset="0"/>
                <a:ea typeface="Petrona Bold" pitchFamily="34" charset="-122"/>
                <a:cs typeface="Petrona Bold" pitchFamily="34" charset="-120"/>
              </a:rPr>
              <a:t>Swiss cheese model</a:t>
            </a:r>
            <a:endParaRPr lang="en-US" sz="4000" dirty="0">
              <a:latin typeface="Aptos" panose="020B0004020202020204" pitchFamily="34" charset="0"/>
            </a:endParaRPr>
          </a:p>
        </p:txBody>
      </p:sp>
      <p:sp>
        <p:nvSpPr>
          <p:cNvPr id="21" name="Прямоугольник 20">
            <a:extLst>
              <a:ext uri="{FF2B5EF4-FFF2-40B4-BE49-F238E27FC236}">
                <a16:creationId xmlns:a16="http://schemas.microsoft.com/office/drawing/2014/main" id="{8B757DE5-EB99-1FFD-2997-46A3A2305491}"/>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23" name="Рисунок 22"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2EA7B9ED-15CD-2936-6BE5-10E3B077773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pic>
        <p:nvPicPr>
          <p:cNvPr id="1026" name="Picture 2" descr="Swiss cheese model - Wikipedia">
            <a:extLst>
              <a:ext uri="{FF2B5EF4-FFF2-40B4-BE49-F238E27FC236}">
                <a16:creationId xmlns:a16="http://schemas.microsoft.com/office/drawing/2014/main" id="{930007BD-D0C5-C3F0-F660-87035539D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303" y="1812538"/>
            <a:ext cx="12557793" cy="460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029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8512" y="801688"/>
            <a:ext cx="9717088" cy="562718"/>
          </a:xfrm>
          <a:prstGeom prst="rect">
            <a:avLst/>
          </a:prstGeom>
          <a:noFill/>
          <a:ln/>
        </p:spPr>
        <p:txBody>
          <a:bodyPr wrap="none" lIns="0" tIns="0" rIns="0" bIns="0" rtlCol="0" anchor="t"/>
          <a:lstStyle/>
          <a:p>
            <a:pPr marL="0" indent="0" algn="l">
              <a:buNone/>
            </a:pPr>
            <a:r>
              <a:rPr lang="en-US" sz="4000" b="1" dirty="0">
                <a:solidFill>
                  <a:srgbClr val="000000"/>
                </a:solidFill>
                <a:latin typeface="Aptos" panose="020B0004020202020204" pitchFamily="34" charset="0"/>
                <a:ea typeface="Petrona Bold" pitchFamily="34" charset="-122"/>
                <a:cs typeface="Petrona Bold" pitchFamily="34" charset="-120"/>
              </a:rPr>
              <a:t>The Individual – </a:t>
            </a:r>
            <a:r>
              <a:rPr lang="en-US" sz="4000" dirty="0">
                <a:solidFill>
                  <a:srgbClr val="000000"/>
                </a:solidFill>
                <a:latin typeface="Aptos" panose="020B0004020202020204" pitchFamily="34" charset="0"/>
                <a:ea typeface="Petrona Bold" pitchFamily="34" charset="-122"/>
                <a:cs typeface="Petrona Bold" pitchFamily="34" charset="-120"/>
              </a:rPr>
              <a:t>Situational Awareness (SA)</a:t>
            </a:r>
            <a:endParaRPr lang="en-US" sz="4000" dirty="0">
              <a:latin typeface="Aptos" panose="020B0004020202020204" pitchFamily="34" charset="0"/>
            </a:endParaRPr>
          </a:p>
        </p:txBody>
      </p:sp>
      <p:sp>
        <p:nvSpPr>
          <p:cNvPr id="3" name="Text 1"/>
          <p:cNvSpPr/>
          <p:nvPr/>
        </p:nvSpPr>
        <p:spPr>
          <a:xfrm>
            <a:off x="798513" y="1925508"/>
            <a:ext cx="11602034" cy="388256"/>
          </a:xfrm>
          <a:prstGeom prst="rect">
            <a:avLst/>
          </a:prstGeom>
          <a:noFill/>
          <a:ln/>
        </p:spPr>
        <p:txBody>
          <a:bodyPr wrap="square" lIns="0" tIns="0" rIns="0" bIns="0" rtlCol="0" anchor="t"/>
          <a:lstStyle/>
          <a:p>
            <a:pPr marL="171450" indent="-171450" algn="l">
              <a:buFont typeface="Arial" panose="020B0604020202020204" pitchFamily="34" charset="0"/>
              <a:buChar char="•"/>
            </a:pPr>
            <a:r>
              <a:rPr lang="en-US" sz="2000" dirty="0">
                <a:solidFill>
                  <a:srgbClr val="272525"/>
                </a:solidFill>
                <a:latin typeface="Inter" pitchFamily="34" charset="0"/>
                <a:ea typeface="Inter" pitchFamily="34" charset="-122"/>
                <a:cs typeface="Inter" pitchFamily="34" charset="-120"/>
              </a:rPr>
              <a:t>Most people would think of awareness as being alert and paying attention to what is going on around them.</a:t>
            </a:r>
            <a:endParaRPr lang="en-US" sz="2000" dirty="0"/>
          </a:p>
        </p:txBody>
      </p:sp>
      <p:sp>
        <p:nvSpPr>
          <p:cNvPr id="4" name="Text 2"/>
          <p:cNvSpPr/>
          <p:nvPr/>
        </p:nvSpPr>
        <p:spPr>
          <a:xfrm>
            <a:off x="798513" y="2759089"/>
            <a:ext cx="11602034" cy="388256"/>
          </a:xfrm>
          <a:prstGeom prst="rect">
            <a:avLst/>
          </a:prstGeom>
          <a:noFill/>
          <a:ln/>
        </p:spPr>
        <p:txBody>
          <a:bodyPr wrap="square" lIns="0" tIns="0" rIns="0" bIns="0" rtlCol="0" anchor="t"/>
          <a:lstStyle/>
          <a:p>
            <a:pPr marL="171450" indent="-171450" algn="l">
              <a:buFont typeface="Arial" panose="020B0604020202020204" pitchFamily="34" charset="0"/>
              <a:buChar char="•"/>
            </a:pPr>
            <a:r>
              <a:rPr lang="en-US" sz="2000" dirty="0">
                <a:solidFill>
                  <a:srgbClr val="272525"/>
                </a:solidFill>
                <a:latin typeface="Inter" pitchFamily="34" charset="0"/>
                <a:ea typeface="Inter" pitchFamily="34" charset="-122"/>
                <a:cs typeface="Inter" pitchFamily="34" charset="-120"/>
              </a:rPr>
              <a:t>Situational awareness in a complex environment like aviation also involves having knowledge of something in advance of the event, not just being alert in the present.</a:t>
            </a:r>
            <a:endParaRPr lang="en-US" sz="2000" dirty="0"/>
          </a:p>
        </p:txBody>
      </p:sp>
      <p:sp>
        <p:nvSpPr>
          <p:cNvPr id="5" name="Text 3"/>
          <p:cNvSpPr/>
          <p:nvPr/>
        </p:nvSpPr>
        <p:spPr>
          <a:xfrm>
            <a:off x="798512" y="3768519"/>
            <a:ext cx="11602034" cy="194128"/>
          </a:xfrm>
          <a:prstGeom prst="rect">
            <a:avLst/>
          </a:prstGeom>
          <a:noFill/>
          <a:ln/>
        </p:spPr>
        <p:txBody>
          <a:bodyPr wrap="none" lIns="0" tIns="0" rIns="0" bIns="0" rtlCol="0" anchor="t"/>
          <a:lstStyle/>
          <a:p>
            <a:pPr marL="171450" indent="-171450" algn="l">
              <a:lnSpc>
                <a:spcPts val="1750"/>
              </a:lnSpc>
              <a:buFont typeface="Arial" panose="020B0604020202020204" pitchFamily="34" charset="0"/>
              <a:buChar char="•"/>
            </a:pPr>
            <a:r>
              <a:rPr lang="en-US" sz="2000" dirty="0">
                <a:solidFill>
                  <a:srgbClr val="272525"/>
                </a:solidFill>
                <a:latin typeface="Inter" pitchFamily="34" charset="0"/>
                <a:ea typeface="Inter" pitchFamily="34" charset="-122"/>
                <a:cs typeface="Inter" pitchFamily="34" charset="-120"/>
              </a:rPr>
              <a:t>A practical definition of SA for aviation might be:</a:t>
            </a:r>
            <a:endParaRPr lang="en-US" sz="2000" dirty="0"/>
          </a:p>
        </p:txBody>
      </p:sp>
      <p:sp>
        <p:nvSpPr>
          <p:cNvPr id="6" name="Text 4"/>
          <p:cNvSpPr/>
          <p:nvPr/>
        </p:nvSpPr>
        <p:spPr>
          <a:xfrm>
            <a:off x="1011395" y="4155234"/>
            <a:ext cx="11227255" cy="194128"/>
          </a:xfrm>
          <a:prstGeom prst="rect">
            <a:avLst/>
          </a:prstGeom>
          <a:noFill/>
          <a:ln/>
        </p:spPr>
        <p:txBody>
          <a:bodyPr wrap="none" lIns="0" tIns="0" rIns="0" bIns="0" rtlCol="0" anchor="t"/>
          <a:lstStyle/>
          <a:p>
            <a:pPr marL="171450" indent="-171450" algn="l">
              <a:lnSpc>
                <a:spcPts val="1750"/>
              </a:lnSpc>
              <a:buFont typeface="Arial" panose="020B0604020202020204" pitchFamily="34" charset="0"/>
              <a:buChar char="•"/>
            </a:pPr>
            <a:r>
              <a:rPr lang="en-US" sz="2000" dirty="0">
                <a:solidFill>
                  <a:srgbClr val="272525"/>
                </a:solidFill>
                <a:latin typeface="Inter" pitchFamily="34" charset="0"/>
                <a:ea typeface="Inter" pitchFamily="34" charset="-122"/>
                <a:cs typeface="Inter" pitchFamily="34" charset="-120"/>
              </a:rPr>
              <a:t>When a person is able to anticipate how a situation is likely to continue into the future</a:t>
            </a:r>
            <a:endParaRPr lang="en-US" sz="2000" dirty="0"/>
          </a:p>
        </p:txBody>
      </p:sp>
      <p:sp>
        <p:nvSpPr>
          <p:cNvPr id="7" name="Shape 5"/>
          <p:cNvSpPr/>
          <p:nvPr/>
        </p:nvSpPr>
        <p:spPr>
          <a:xfrm>
            <a:off x="798512" y="4066548"/>
            <a:ext cx="45719" cy="341423"/>
          </a:xfrm>
          <a:prstGeom prst="rect">
            <a:avLst/>
          </a:prstGeom>
          <a:solidFill>
            <a:srgbClr val="007EBD"/>
          </a:solidFill>
          <a:ln/>
        </p:spPr>
        <p:txBody>
          <a:bodyPr/>
          <a:lstStyle/>
          <a:p>
            <a:pPr marL="285750" indent="-285750">
              <a:buFont typeface="Arial" panose="020B0604020202020204" pitchFamily="34" charset="0"/>
              <a:buChar char="•"/>
            </a:pPr>
            <a:endParaRPr lang="ru-RU" sz="3600"/>
          </a:p>
        </p:txBody>
      </p:sp>
      <p:sp>
        <p:nvSpPr>
          <p:cNvPr id="8" name="Text 6"/>
          <p:cNvSpPr/>
          <p:nvPr/>
        </p:nvSpPr>
        <p:spPr>
          <a:xfrm>
            <a:off x="813753" y="4660065"/>
            <a:ext cx="11602034" cy="582385"/>
          </a:xfrm>
          <a:prstGeom prst="rect">
            <a:avLst/>
          </a:prstGeom>
          <a:noFill/>
          <a:ln/>
        </p:spPr>
        <p:txBody>
          <a:bodyPr wrap="square" lIns="0" tIns="0" rIns="0" bIns="0" rtlCol="0" anchor="t"/>
          <a:lstStyle/>
          <a:p>
            <a:pPr marL="171450" indent="-171450" algn="l">
              <a:buFont typeface="Arial" panose="020B0604020202020204" pitchFamily="34" charset="0"/>
              <a:buChar char="•"/>
            </a:pPr>
            <a:r>
              <a:rPr lang="en-US" sz="2000" dirty="0">
                <a:solidFill>
                  <a:srgbClr val="272525"/>
                </a:solidFill>
                <a:latin typeface="Inter" pitchFamily="34" charset="0"/>
                <a:ea typeface="Inter" pitchFamily="34" charset="-122"/>
                <a:cs typeface="Inter" pitchFamily="34" charset="-120"/>
              </a:rPr>
              <a:t>This is why there are growing links between </a:t>
            </a:r>
            <a:r>
              <a:rPr lang="en-US" sz="2000" b="1" dirty="0">
                <a:solidFill>
                  <a:srgbClr val="272525"/>
                </a:solidFill>
                <a:latin typeface="Inter" pitchFamily="34" charset="0"/>
                <a:ea typeface="Inter" pitchFamily="34" charset="-122"/>
                <a:cs typeface="Inter" pitchFamily="34" charset="-120"/>
              </a:rPr>
              <a:t>TEM </a:t>
            </a:r>
            <a:r>
              <a:rPr lang="en-US" sz="2000" dirty="0">
                <a:solidFill>
                  <a:srgbClr val="272525"/>
                </a:solidFill>
                <a:latin typeface="Inter" pitchFamily="34" charset="0"/>
                <a:ea typeface="Inter" pitchFamily="34" charset="-122"/>
                <a:cs typeface="Inter" pitchFamily="34" charset="-120"/>
              </a:rPr>
              <a:t>(Threats and Errors Management) strategies and </a:t>
            </a:r>
            <a:r>
              <a:rPr lang="en-US" sz="2000" b="1" dirty="0">
                <a:solidFill>
                  <a:srgbClr val="272525"/>
                </a:solidFill>
                <a:latin typeface="Inter" pitchFamily="34" charset="0"/>
                <a:ea typeface="Inter" pitchFamily="34" charset="-122"/>
                <a:cs typeface="Inter" pitchFamily="34" charset="-120"/>
              </a:rPr>
              <a:t>SA</a:t>
            </a:r>
            <a:r>
              <a:rPr lang="en-US" sz="2000" dirty="0">
                <a:solidFill>
                  <a:srgbClr val="272525"/>
                </a:solidFill>
                <a:latin typeface="Inter" pitchFamily="34" charset="0"/>
                <a:ea typeface="Inter" pitchFamily="34" charset="-122"/>
                <a:cs typeface="Inter" pitchFamily="34" charset="-120"/>
              </a:rPr>
              <a:t> – for example a focus on threats in ground and flight briefings to understand what might happen in the future and be aware and plan for it.</a:t>
            </a:r>
            <a:endParaRPr lang="en-US" sz="2000" dirty="0"/>
          </a:p>
        </p:txBody>
      </p:sp>
      <p:sp>
        <p:nvSpPr>
          <p:cNvPr id="10" name="Text 7"/>
          <p:cNvSpPr/>
          <p:nvPr/>
        </p:nvSpPr>
        <p:spPr>
          <a:xfrm>
            <a:off x="783270" y="5745740"/>
            <a:ext cx="11602034" cy="388256"/>
          </a:xfrm>
          <a:prstGeom prst="rect">
            <a:avLst/>
          </a:prstGeom>
          <a:noFill/>
          <a:ln/>
        </p:spPr>
        <p:txBody>
          <a:bodyPr wrap="square" lIns="0" tIns="0" rIns="0" bIns="0" rtlCol="0" anchor="t"/>
          <a:lstStyle/>
          <a:p>
            <a:pPr marL="171450" indent="-171450" algn="l">
              <a:buFont typeface="Arial" panose="020B0604020202020204" pitchFamily="34" charset="0"/>
              <a:buChar char="•"/>
            </a:pPr>
            <a:r>
              <a:rPr lang="en-US" sz="2000" dirty="0">
                <a:solidFill>
                  <a:srgbClr val="272525"/>
                </a:solidFill>
                <a:latin typeface="Inter" pitchFamily="34" charset="0"/>
                <a:ea typeface="Inter" pitchFamily="34" charset="-122"/>
                <a:cs typeface="Inter" pitchFamily="34" charset="-120"/>
              </a:rPr>
              <a:t>Situational Awareness is creating a </a:t>
            </a:r>
            <a:r>
              <a:rPr lang="en-US" sz="2000" b="1" dirty="0">
                <a:solidFill>
                  <a:srgbClr val="272525"/>
                </a:solidFill>
                <a:latin typeface="Inter" pitchFamily="34" charset="0"/>
                <a:ea typeface="Inter" pitchFamily="34" charset="-122"/>
                <a:cs typeface="Inter" pitchFamily="34" charset="-120"/>
              </a:rPr>
              <a:t>Shared Mental Model</a:t>
            </a:r>
            <a:r>
              <a:rPr lang="en-US" sz="2000" dirty="0">
                <a:solidFill>
                  <a:srgbClr val="272525"/>
                </a:solidFill>
                <a:latin typeface="Inter" pitchFamily="34" charset="0"/>
                <a:ea typeface="Inter" pitchFamily="34" charset="-122"/>
                <a:cs typeface="Inter" pitchFamily="34" charset="-120"/>
              </a:rPr>
              <a:t> (mental picture) through effective communication and projection into the near future</a:t>
            </a:r>
            <a:endParaRPr lang="en-US" sz="2000" dirty="0"/>
          </a:p>
        </p:txBody>
      </p:sp>
      <p:sp>
        <p:nvSpPr>
          <p:cNvPr id="11" name="Text 8"/>
          <p:cNvSpPr/>
          <p:nvPr/>
        </p:nvSpPr>
        <p:spPr>
          <a:xfrm>
            <a:off x="783270" y="6579321"/>
            <a:ext cx="11602034" cy="194128"/>
          </a:xfrm>
          <a:prstGeom prst="rect">
            <a:avLst/>
          </a:prstGeom>
          <a:noFill/>
          <a:ln/>
        </p:spPr>
        <p:txBody>
          <a:bodyPr wrap="none" lIns="0" tIns="0" rIns="0" bIns="0" rtlCol="0" anchor="t"/>
          <a:lstStyle/>
          <a:p>
            <a:pPr marL="171450" indent="-171450" algn="l">
              <a:lnSpc>
                <a:spcPts val="1750"/>
              </a:lnSpc>
              <a:buFont typeface="Arial" panose="020B0604020202020204" pitchFamily="34" charset="0"/>
              <a:buChar char="•"/>
            </a:pPr>
            <a:r>
              <a:rPr lang="en-US" sz="2000" dirty="0">
                <a:solidFill>
                  <a:srgbClr val="272525"/>
                </a:solidFill>
                <a:latin typeface="Inter" pitchFamily="34" charset="0"/>
                <a:ea typeface="Inter" pitchFamily="34" charset="-122"/>
                <a:cs typeface="Inter" pitchFamily="34" charset="-120"/>
              </a:rPr>
              <a:t>The most important part of sharing Situational Awareness is - </a:t>
            </a:r>
            <a:r>
              <a:rPr lang="en-US" sz="2000" dirty="0">
                <a:solidFill>
                  <a:srgbClr val="1A2D7A"/>
                </a:solidFill>
                <a:latin typeface="Inter" pitchFamily="34" charset="0"/>
                <a:ea typeface="Inter" pitchFamily="34" charset="-122"/>
                <a:cs typeface="Inter" pitchFamily="34" charset="-120"/>
              </a:rPr>
              <a:t>Effective communication</a:t>
            </a:r>
            <a:endParaRPr lang="en-US" sz="2000" dirty="0"/>
          </a:p>
        </p:txBody>
      </p:sp>
      <p:sp>
        <p:nvSpPr>
          <p:cNvPr id="13" name="Прямоугольник 12">
            <a:extLst>
              <a:ext uri="{FF2B5EF4-FFF2-40B4-BE49-F238E27FC236}">
                <a16:creationId xmlns:a16="http://schemas.microsoft.com/office/drawing/2014/main" id="{C9C58677-CFFB-5AE8-79D2-7327547A232A}"/>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4" name="Рисунок 13"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72AAF7DD-ECCC-6ED9-EA89-EF296F6FE80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8513" y="801688"/>
            <a:ext cx="10829925" cy="744260"/>
          </a:xfrm>
          <a:prstGeom prst="rect">
            <a:avLst/>
          </a:prstGeom>
          <a:noFill/>
          <a:ln/>
        </p:spPr>
        <p:txBody>
          <a:bodyPr wrap="none" lIns="0" tIns="0" rIns="0" bIns="0" rtlCol="0" anchor="t"/>
          <a:lstStyle/>
          <a:p>
            <a:pPr marL="0" indent="0" algn="l">
              <a:buNone/>
            </a:pPr>
            <a:r>
              <a:rPr lang="en-US" sz="4000" b="1" dirty="0">
                <a:solidFill>
                  <a:srgbClr val="000000"/>
                </a:solidFill>
                <a:latin typeface="Aptos" panose="020B0004020202020204" pitchFamily="34" charset="0"/>
                <a:ea typeface="Petrona Bold" pitchFamily="34" charset="-122"/>
                <a:cs typeface="Petrona Bold" pitchFamily="34" charset="-120"/>
              </a:rPr>
              <a:t>The Individual </a:t>
            </a:r>
            <a:r>
              <a:rPr lang="en-US" sz="4000" dirty="0">
                <a:solidFill>
                  <a:srgbClr val="000000"/>
                </a:solidFill>
                <a:latin typeface="Aptos" panose="020B0004020202020204" pitchFamily="34" charset="0"/>
                <a:ea typeface="Petrona Bold" pitchFamily="34" charset="-122"/>
                <a:cs typeface="Petrona Bold" pitchFamily="34" charset="-120"/>
              </a:rPr>
              <a:t>– Decision Making (DM)</a:t>
            </a:r>
            <a:endParaRPr lang="en-US" sz="4000" dirty="0">
              <a:latin typeface="Aptos" panose="020B0004020202020204" pitchFamily="34" charset="0"/>
            </a:endParaRPr>
          </a:p>
        </p:txBody>
      </p:sp>
      <p:sp>
        <p:nvSpPr>
          <p:cNvPr id="3" name="Text 1"/>
          <p:cNvSpPr/>
          <p:nvPr/>
        </p:nvSpPr>
        <p:spPr>
          <a:xfrm>
            <a:off x="793790" y="1848181"/>
            <a:ext cx="4763333" cy="595432"/>
          </a:xfrm>
          <a:prstGeom prst="rect">
            <a:avLst/>
          </a:prstGeom>
          <a:noFill/>
          <a:ln/>
        </p:spPr>
        <p:txBody>
          <a:bodyPr wrap="none" lIns="0" tIns="0" rIns="0" bIns="0" rtlCol="0" anchor="t"/>
          <a:lstStyle/>
          <a:p>
            <a:pPr marL="0" indent="0" algn="l">
              <a:lnSpc>
                <a:spcPts val="4650"/>
              </a:lnSpc>
              <a:buNone/>
            </a:pPr>
            <a:r>
              <a:rPr lang="en-US" sz="3200" b="1" dirty="0">
                <a:solidFill>
                  <a:srgbClr val="000000"/>
                </a:solidFill>
                <a:latin typeface="Aptos" panose="020B0004020202020204" pitchFamily="34" charset="0"/>
                <a:ea typeface="Petrona Bold" pitchFamily="34" charset="-122"/>
                <a:cs typeface="Petrona Bold" pitchFamily="34" charset="-120"/>
              </a:rPr>
              <a:t>Rational Decisions</a:t>
            </a:r>
            <a:endParaRPr lang="en-US" sz="3200" dirty="0">
              <a:latin typeface="Aptos" panose="020B0004020202020204" pitchFamily="34" charset="0"/>
            </a:endParaRPr>
          </a:p>
        </p:txBody>
      </p:sp>
      <p:sp>
        <p:nvSpPr>
          <p:cNvPr id="4" name="Text 2"/>
          <p:cNvSpPr/>
          <p:nvPr/>
        </p:nvSpPr>
        <p:spPr>
          <a:xfrm>
            <a:off x="793789" y="2712959"/>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As we've seen in info. processing and human error, pressure to think in an unusual or emergency situation will not assist rational decision making, as workload may very quickly increase.</a:t>
            </a:r>
            <a:endParaRPr lang="en-US" sz="2000" dirty="0"/>
          </a:p>
        </p:txBody>
      </p:sp>
      <p:sp>
        <p:nvSpPr>
          <p:cNvPr id="5" name="Text 3"/>
          <p:cNvSpPr/>
          <p:nvPr/>
        </p:nvSpPr>
        <p:spPr>
          <a:xfrm>
            <a:off x="793789" y="3693915"/>
            <a:ext cx="13042821"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Many operators use aids to decision making as a way of reducing workload – much like a checklist.</a:t>
            </a:r>
            <a:endParaRPr lang="en-US" sz="2000" dirty="0"/>
          </a:p>
        </p:txBody>
      </p:sp>
      <p:sp>
        <p:nvSpPr>
          <p:cNvPr id="6" name="Text 4"/>
          <p:cNvSpPr/>
          <p:nvPr/>
        </p:nvSpPr>
        <p:spPr>
          <a:xfrm>
            <a:off x="793789" y="4311968"/>
            <a:ext cx="13042821" cy="725805"/>
          </a:xfrm>
          <a:prstGeom prst="rect">
            <a:avLst/>
          </a:prstGeom>
          <a:noFill/>
          <a:ln/>
        </p:spPr>
        <p:txBody>
          <a:bodyPr wrap="square" lIns="0" tIns="0" rIns="0" bIns="0" rtlCol="0" anchor="t"/>
          <a:lstStyle/>
          <a:p>
            <a:pPr marL="0" indent="0" algn="l">
              <a:lnSpc>
                <a:spcPts val="2850"/>
              </a:lnSpc>
              <a:buNone/>
            </a:pPr>
            <a:r>
              <a:rPr lang="en-US" sz="2000" b="1" dirty="0">
                <a:solidFill>
                  <a:srgbClr val="272525"/>
                </a:solidFill>
                <a:latin typeface="Inter" pitchFamily="34" charset="0"/>
                <a:ea typeface="Inter" pitchFamily="34" charset="-122"/>
                <a:cs typeface="Inter" pitchFamily="34" charset="-120"/>
              </a:rPr>
              <a:t>The steps in rational decision making: Detect information; recognise; diagnose; determine alternatives; risk assessment; act</a:t>
            </a:r>
            <a:endParaRPr lang="en-US" sz="2000" b="1" dirty="0"/>
          </a:p>
        </p:txBody>
      </p:sp>
      <p:sp>
        <p:nvSpPr>
          <p:cNvPr id="7" name="Text 5"/>
          <p:cNvSpPr/>
          <p:nvPr/>
        </p:nvSpPr>
        <p:spPr>
          <a:xfrm>
            <a:off x="793789" y="5292924"/>
            <a:ext cx="13042821" cy="362903"/>
          </a:xfrm>
          <a:prstGeom prst="rect">
            <a:avLst/>
          </a:prstGeom>
          <a:noFill/>
          <a:ln/>
        </p:spPr>
        <p:txBody>
          <a:bodyPr wrap="none" lIns="0" tIns="0" rIns="0" bIns="0" rtlCol="0" anchor="t"/>
          <a:lstStyle/>
          <a:p>
            <a:pPr>
              <a:lnSpc>
                <a:spcPts val="2850"/>
              </a:lnSpc>
            </a:pPr>
            <a:r>
              <a:rPr lang="en-US" sz="2000" dirty="0">
                <a:solidFill>
                  <a:srgbClr val="272525"/>
                </a:solidFill>
                <a:latin typeface="Inter" pitchFamily="34" charset="0"/>
                <a:ea typeface="Inter" pitchFamily="34" charset="-122"/>
                <a:cs typeface="Inter" pitchFamily="34" charset="-120"/>
              </a:rPr>
              <a:t>Airlines have developed a decision making tool for crews along these lines – a popular one is </a:t>
            </a:r>
            <a:r>
              <a:rPr lang="en-US" sz="2800" b="1" dirty="0">
                <a:solidFill>
                  <a:srgbClr val="1A2D7A"/>
                </a:solidFill>
                <a:latin typeface="Aptos" panose="020B0004020202020204" pitchFamily="34" charset="0"/>
                <a:ea typeface="Petrona Bold" pitchFamily="34" charset="-122"/>
                <a:cs typeface="Petrona Bold" pitchFamily="34" charset="-120"/>
              </a:rPr>
              <a:t>T-DODAR</a:t>
            </a:r>
            <a:r>
              <a:rPr lang="en-US" sz="2400" dirty="0">
                <a:solidFill>
                  <a:srgbClr val="000000"/>
                </a:solidFill>
                <a:latin typeface="Aptos" panose="020B0004020202020204" pitchFamily="34" charset="0"/>
                <a:ea typeface="Petrona Bold" pitchFamily="34" charset="-122"/>
                <a:cs typeface="Petrona Bold" pitchFamily="34" charset="-120"/>
              </a:rPr>
              <a:t>.</a:t>
            </a:r>
            <a:endParaRPr lang="en-US" sz="2400" dirty="0">
              <a:latin typeface="Aptos" panose="020B0004020202020204" pitchFamily="34" charset="0"/>
            </a:endParaRPr>
          </a:p>
          <a:p>
            <a:pPr marL="0" indent="0" algn="l">
              <a:lnSpc>
                <a:spcPts val="2850"/>
              </a:lnSpc>
              <a:buNone/>
            </a:pPr>
            <a:endParaRPr lang="en-US" sz="2000" dirty="0"/>
          </a:p>
        </p:txBody>
      </p:sp>
      <p:sp>
        <p:nvSpPr>
          <p:cNvPr id="10" name="Прямоугольник 9">
            <a:extLst>
              <a:ext uri="{FF2B5EF4-FFF2-40B4-BE49-F238E27FC236}">
                <a16:creationId xmlns:a16="http://schemas.microsoft.com/office/drawing/2014/main" id="{047B5365-DD95-FCF5-89AF-65758C045577}"/>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1" name="Рисунок 10"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84327F58-8D99-DBE6-2267-A04753F18AF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8513" y="805584"/>
            <a:ext cx="4787814" cy="744260"/>
          </a:xfrm>
          <a:prstGeom prst="rect">
            <a:avLst/>
          </a:prstGeom>
          <a:noFill/>
          <a:ln/>
        </p:spPr>
        <p:txBody>
          <a:bodyPr wrap="none" lIns="0" tIns="0" rIns="0" bIns="0" rtlCol="0" anchor="t"/>
          <a:lstStyle/>
          <a:p>
            <a:pPr marL="0" indent="0" algn="l">
              <a:buNone/>
            </a:pPr>
            <a:r>
              <a:rPr lang="en-US" sz="4000" b="1" dirty="0">
                <a:solidFill>
                  <a:srgbClr val="000000"/>
                </a:solidFill>
                <a:latin typeface="Aptos" panose="020B0004020202020204" pitchFamily="34" charset="0"/>
                <a:ea typeface="Petrona Bold" pitchFamily="34" charset="-122"/>
                <a:cs typeface="Petrona Bold" pitchFamily="34" charset="-120"/>
              </a:rPr>
              <a:t>The T-DODAR Steps</a:t>
            </a:r>
            <a:endParaRPr lang="en-US" sz="4000" dirty="0">
              <a:latin typeface="Aptos" panose="020B0004020202020204" pitchFamily="34" charset="0"/>
            </a:endParaRPr>
          </a:p>
        </p:txBody>
      </p:sp>
      <p:sp>
        <p:nvSpPr>
          <p:cNvPr id="3" name="Shape 1"/>
          <p:cNvSpPr/>
          <p:nvPr/>
        </p:nvSpPr>
        <p:spPr>
          <a:xfrm>
            <a:off x="899310" y="1812581"/>
            <a:ext cx="542925" cy="814388"/>
          </a:xfrm>
          <a:prstGeom prst="roundRect">
            <a:avLst>
              <a:gd name="adj" fmla="val 360045"/>
            </a:avLst>
          </a:prstGeom>
          <a:solidFill>
            <a:srgbClr val="CCEEFF"/>
          </a:solidFill>
          <a:ln w="7620">
            <a:solidFill>
              <a:srgbClr val="B2D4E5"/>
            </a:solidFill>
            <a:prstDash val="solid"/>
          </a:ln>
        </p:spPr>
        <p:txBody>
          <a:bodyPr/>
          <a:lstStyle/>
          <a:p>
            <a:endParaRPr lang="ru-RU"/>
          </a:p>
        </p:txBody>
      </p:sp>
      <p:sp>
        <p:nvSpPr>
          <p:cNvPr id="4" name="Text 2"/>
          <p:cNvSpPr/>
          <p:nvPr/>
        </p:nvSpPr>
        <p:spPr>
          <a:xfrm>
            <a:off x="1068974" y="2092497"/>
            <a:ext cx="203597" cy="254437"/>
          </a:xfrm>
          <a:prstGeom prst="rect">
            <a:avLst/>
          </a:prstGeom>
          <a:noFill/>
          <a:ln/>
        </p:spPr>
        <p:txBody>
          <a:bodyPr wrap="none" lIns="0" tIns="0" rIns="0" bIns="0" rtlCol="0" anchor="t"/>
          <a:lstStyle/>
          <a:p>
            <a:pPr marL="0" indent="0" algn="l">
              <a:lnSpc>
                <a:spcPts val="1600"/>
              </a:lnSpc>
              <a:buNone/>
            </a:pPr>
            <a:r>
              <a:rPr lang="en-US" sz="1600" b="1" dirty="0">
                <a:solidFill>
                  <a:srgbClr val="272525"/>
                </a:solidFill>
                <a:latin typeface="Petrona Bold" pitchFamily="34" charset="0"/>
                <a:ea typeface="Petrona Bold" pitchFamily="34" charset="-122"/>
                <a:cs typeface="Petrona Bold" pitchFamily="34" charset="-120"/>
              </a:rPr>
              <a:t>1</a:t>
            </a:r>
            <a:endParaRPr lang="en-US" sz="1600" dirty="0"/>
          </a:p>
        </p:txBody>
      </p:sp>
      <p:sp>
        <p:nvSpPr>
          <p:cNvPr id="5" name="Text 3"/>
          <p:cNvSpPr/>
          <p:nvPr/>
        </p:nvSpPr>
        <p:spPr>
          <a:xfrm>
            <a:off x="1577966" y="1948312"/>
            <a:ext cx="1781651" cy="222647"/>
          </a:xfrm>
          <a:prstGeom prst="rect">
            <a:avLst/>
          </a:prstGeom>
          <a:noFill/>
          <a:ln/>
        </p:spPr>
        <p:txBody>
          <a:bodyPr wrap="none" lIns="0" tIns="0" rIns="0" bIns="0" rtlCol="0" anchor="t"/>
          <a:lstStyle/>
          <a:p>
            <a:pPr marL="0" indent="0" algn="l">
              <a:lnSpc>
                <a:spcPts val="1750"/>
              </a:lnSpc>
              <a:buNone/>
            </a:pPr>
            <a:r>
              <a:rPr lang="en-US" sz="2000" b="1" dirty="0">
                <a:solidFill>
                  <a:srgbClr val="272525"/>
                </a:solidFill>
                <a:latin typeface="Aptos" panose="020B0004020202020204" pitchFamily="34" charset="0"/>
                <a:ea typeface="Petrona Bold" pitchFamily="34" charset="-122"/>
                <a:cs typeface="Petrona Bold" pitchFamily="34" charset="-120"/>
              </a:rPr>
              <a:t>T ime</a:t>
            </a:r>
            <a:endParaRPr lang="en-US" sz="2000" dirty="0">
              <a:latin typeface="Aptos" panose="020B0004020202020204" pitchFamily="34" charset="0"/>
            </a:endParaRPr>
          </a:p>
        </p:txBody>
      </p:sp>
      <p:sp>
        <p:nvSpPr>
          <p:cNvPr id="6" name="Text 4"/>
          <p:cNvSpPr/>
          <p:nvPr/>
        </p:nvSpPr>
        <p:spPr>
          <a:xfrm>
            <a:off x="1577966" y="2252398"/>
            <a:ext cx="12489894" cy="217170"/>
          </a:xfrm>
          <a:prstGeom prst="rect">
            <a:avLst/>
          </a:prstGeom>
          <a:noFill/>
          <a:ln/>
        </p:spPr>
        <p:txBody>
          <a:bodyPr wrap="none" lIns="0" tIns="0" rIns="0" bIns="0" rtlCol="0" anchor="t"/>
          <a:lstStyle/>
          <a:p>
            <a:pPr marL="0" indent="0" algn="l">
              <a:lnSpc>
                <a:spcPts val="1700"/>
              </a:lnSpc>
              <a:buNone/>
            </a:pPr>
            <a:r>
              <a:rPr lang="en-US" sz="1600" dirty="0">
                <a:solidFill>
                  <a:srgbClr val="272525"/>
                </a:solidFill>
                <a:latin typeface="Aptos" panose="020B0004020202020204" pitchFamily="34" charset="0"/>
                <a:ea typeface="Inter" pitchFamily="34" charset="-122"/>
                <a:cs typeface="Inter" pitchFamily="34" charset="-120"/>
              </a:rPr>
              <a:t>Quickly assess the available time and situation to determine the urgency of the decision.</a:t>
            </a:r>
            <a:endParaRPr lang="en-US" sz="1600" dirty="0">
              <a:latin typeface="Aptos" panose="020B0004020202020204" pitchFamily="34" charset="0"/>
            </a:endParaRPr>
          </a:p>
        </p:txBody>
      </p:sp>
      <p:sp>
        <p:nvSpPr>
          <p:cNvPr id="7" name="Shape 5"/>
          <p:cNvSpPr/>
          <p:nvPr/>
        </p:nvSpPr>
        <p:spPr>
          <a:xfrm>
            <a:off x="899310" y="2762700"/>
            <a:ext cx="542925" cy="814388"/>
          </a:xfrm>
          <a:prstGeom prst="roundRect">
            <a:avLst>
              <a:gd name="adj" fmla="val 360045"/>
            </a:avLst>
          </a:prstGeom>
          <a:solidFill>
            <a:srgbClr val="CCEEFF"/>
          </a:solidFill>
          <a:ln w="7620">
            <a:solidFill>
              <a:srgbClr val="B2D4E5"/>
            </a:solidFill>
            <a:prstDash val="solid"/>
          </a:ln>
        </p:spPr>
        <p:txBody>
          <a:bodyPr/>
          <a:lstStyle/>
          <a:p>
            <a:endParaRPr lang="ru-RU"/>
          </a:p>
        </p:txBody>
      </p:sp>
      <p:sp>
        <p:nvSpPr>
          <p:cNvPr id="8" name="Text 6"/>
          <p:cNvSpPr/>
          <p:nvPr/>
        </p:nvSpPr>
        <p:spPr>
          <a:xfrm>
            <a:off x="1068974" y="3042616"/>
            <a:ext cx="203597" cy="254437"/>
          </a:xfrm>
          <a:prstGeom prst="rect">
            <a:avLst/>
          </a:prstGeom>
          <a:noFill/>
          <a:ln/>
        </p:spPr>
        <p:txBody>
          <a:bodyPr wrap="none" lIns="0" tIns="0" rIns="0" bIns="0" rtlCol="0" anchor="t"/>
          <a:lstStyle/>
          <a:p>
            <a:pPr marL="0" indent="0" algn="l">
              <a:lnSpc>
                <a:spcPts val="1600"/>
              </a:lnSpc>
              <a:buNone/>
            </a:pPr>
            <a:r>
              <a:rPr lang="en-US" sz="1600" b="1" dirty="0">
                <a:solidFill>
                  <a:srgbClr val="272525"/>
                </a:solidFill>
                <a:latin typeface="Petrona Bold" pitchFamily="34" charset="0"/>
                <a:ea typeface="Petrona Bold" pitchFamily="34" charset="-122"/>
                <a:cs typeface="Petrona Bold" pitchFamily="34" charset="-120"/>
              </a:rPr>
              <a:t>2</a:t>
            </a:r>
            <a:endParaRPr lang="en-US" sz="1600" dirty="0"/>
          </a:p>
        </p:txBody>
      </p:sp>
      <p:sp>
        <p:nvSpPr>
          <p:cNvPr id="9" name="Text 7"/>
          <p:cNvSpPr/>
          <p:nvPr/>
        </p:nvSpPr>
        <p:spPr>
          <a:xfrm>
            <a:off x="1577966" y="2898431"/>
            <a:ext cx="1781651" cy="222647"/>
          </a:xfrm>
          <a:prstGeom prst="rect">
            <a:avLst/>
          </a:prstGeom>
          <a:noFill/>
          <a:ln/>
        </p:spPr>
        <p:txBody>
          <a:bodyPr wrap="none" lIns="0" tIns="0" rIns="0" bIns="0" rtlCol="0" anchor="t"/>
          <a:lstStyle/>
          <a:p>
            <a:pPr marL="0" indent="0" algn="l">
              <a:lnSpc>
                <a:spcPts val="1750"/>
              </a:lnSpc>
              <a:buNone/>
            </a:pPr>
            <a:r>
              <a:rPr lang="en-US" sz="2000" b="1" dirty="0">
                <a:solidFill>
                  <a:srgbClr val="272525"/>
                </a:solidFill>
                <a:latin typeface="Aptos" panose="020B0004020202020204" pitchFamily="34" charset="0"/>
                <a:ea typeface="Petrona Bold" pitchFamily="34" charset="-122"/>
                <a:cs typeface="Petrona Bold" pitchFamily="34" charset="-120"/>
              </a:rPr>
              <a:t>D iagnose</a:t>
            </a:r>
            <a:endParaRPr lang="en-US" sz="2000" dirty="0">
              <a:latin typeface="Aptos" panose="020B0004020202020204" pitchFamily="34" charset="0"/>
            </a:endParaRPr>
          </a:p>
        </p:txBody>
      </p:sp>
      <p:sp>
        <p:nvSpPr>
          <p:cNvPr id="10" name="Text 8"/>
          <p:cNvSpPr/>
          <p:nvPr/>
        </p:nvSpPr>
        <p:spPr>
          <a:xfrm>
            <a:off x="1577966" y="3202517"/>
            <a:ext cx="12489894" cy="217170"/>
          </a:xfrm>
          <a:prstGeom prst="rect">
            <a:avLst/>
          </a:prstGeom>
          <a:noFill/>
          <a:ln/>
        </p:spPr>
        <p:txBody>
          <a:bodyPr wrap="none" lIns="0" tIns="0" rIns="0" bIns="0" rtlCol="0" anchor="t"/>
          <a:lstStyle/>
          <a:p>
            <a:pPr marL="0" indent="0" algn="l">
              <a:lnSpc>
                <a:spcPts val="1700"/>
              </a:lnSpc>
              <a:buNone/>
            </a:pPr>
            <a:r>
              <a:rPr lang="en-US" sz="1600" dirty="0">
                <a:solidFill>
                  <a:srgbClr val="272525"/>
                </a:solidFill>
                <a:latin typeface="Aptos" panose="020B0004020202020204" pitchFamily="34" charset="0"/>
                <a:ea typeface="Inter" pitchFamily="34" charset="-122"/>
                <a:cs typeface="Inter" pitchFamily="34" charset="-120"/>
              </a:rPr>
              <a:t>Identify the specific problem or issue at hand using available information and instruments.</a:t>
            </a:r>
            <a:endParaRPr lang="en-US" sz="1600" dirty="0">
              <a:latin typeface="Aptos" panose="020B0004020202020204" pitchFamily="34" charset="0"/>
            </a:endParaRPr>
          </a:p>
        </p:txBody>
      </p:sp>
      <p:sp>
        <p:nvSpPr>
          <p:cNvPr id="11" name="Shape 9"/>
          <p:cNvSpPr/>
          <p:nvPr/>
        </p:nvSpPr>
        <p:spPr>
          <a:xfrm>
            <a:off x="899310" y="3712818"/>
            <a:ext cx="542925" cy="814388"/>
          </a:xfrm>
          <a:prstGeom prst="roundRect">
            <a:avLst>
              <a:gd name="adj" fmla="val 360045"/>
            </a:avLst>
          </a:prstGeom>
          <a:solidFill>
            <a:srgbClr val="CCEEFF"/>
          </a:solidFill>
          <a:ln w="7620">
            <a:solidFill>
              <a:srgbClr val="B2D4E5"/>
            </a:solidFill>
            <a:prstDash val="solid"/>
          </a:ln>
        </p:spPr>
        <p:txBody>
          <a:bodyPr/>
          <a:lstStyle/>
          <a:p>
            <a:endParaRPr lang="ru-RU"/>
          </a:p>
        </p:txBody>
      </p:sp>
      <p:sp>
        <p:nvSpPr>
          <p:cNvPr id="12" name="Text 10"/>
          <p:cNvSpPr/>
          <p:nvPr/>
        </p:nvSpPr>
        <p:spPr>
          <a:xfrm>
            <a:off x="1068974" y="3992734"/>
            <a:ext cx="203597" cy="254437"/>
          </a:xfrm>
          <a:prstGeom prst="rect">
            <a:avLst/>
          </a:prstGeom>
          <a:noFill/>
          <a:ln/>
        </p:spPr>
        <p:txBody>
          <a:bodyPr wrap="none" lIns="0" tIns="0" rIns="0" bIns="0" rtlCol="0" anchor="t"/>
          <a:lstStyle/>
          <a:p>
            <a:pPr marL="0" indent="0" algn="l">
              <a:lnSpc>
                <a:spcPts val="1600"/>
              </a:lnSpc>
              <a:buNone/>
            </a:pPr>
            <a:r>
              <a:rPr lang="en-US" sz="1600" b="1" dirty="0">
                <a:solidFill>
                  <a:srgbClr val="272525"/>
                </a:solidFill>
                <a:latin typeface="Petrona Bold" pitchFamily="34" charset="0"/>
                <a:ea typeface="Petrona Bold" pitchFamily="34" charset="-122"/>
                <a:cs typeface="Petrona Bold" pitchFamily="34" charset="-120"/>
              </a:rPr>
              <a:t>3</a:t>
            </a:r>
            <a:endParaRPr lang="en-US" sz="1600" dirty="0"/>
          </a:p>
        </p:txBody>
      </p:sp>
      <p:sp>
        <p:nvSpPr>
          <p:cNvPr id="13" name="Text 11"/>
          <p:cNvSpPr/>
          <p:nvPr/>
        </p:nvSpPr>
        <p:spPr>
          <a:xfrm>
            <a:off x="1577966" y="3848550"/>
            <a:ext cx="1781651" cy="222647"/>
          </a:xfrm>
          <a:prstGeom prst="rect">
            <a:avLst/>
          </a:prstGeom>
          <a:noFill/>
          <a:ln/>
        </p:spPr>
        <p:txBody>
          <a:bodyPr wrap="none" lIns="0" tIns="0" rIns="0" bIns="0" rtlCol="0" anchor="t"/>
          <a:lstStyle/>
          <a:p>
            <a:pPr marL="0" indent="0" algn="l">
              <a:lnSpc>
                <a:spcPts val="1750"/>
              </a:lnSpc>
              <a:buNone/>
            </a:pPr>
            <a:r>
              <a:rPr lang="en-US" sz="2000" b="1" dirty="0">
                <a:solidFill>
                  <a:srgbClr val="272525"/>
                </a:solidFill>
                <a:latin typeface="Aptos" panose="020B0004020202020204" pitchFamily="34" charset="0"/>
                <a:ea typeface="Petrona Bold" pitchFamily="34" charset="-122"/>
                <a:cs typeface="Petrona Bold" pitchFamily="34" charset="-120"/>
              </a:rPr>
              <a:t>O ptions</a:t>
            </a:r>
            <a:endParaRPr lang="en-US" sz="2000" dirty="0">
              <a:latin typeface="Aptos" panose="020B0004020202020204" pitchFamily="34" charset="0"/>
            </a:endParaRPr>
          </a:p>
        </p:txBody>
      </p:sp>
      <p:sp>
        <p:nvSpPr>
          <p:cNvPr id="14" name="Text 12"/>
          <p:cNvSpPr/>
          <p:nvPr/>
        </p:nvSpPr>
        <p:spPr>
          <a:xfrm>
            <a:off x="1577966" y="4152635"/>
            <a:ext cx="12489894" cy="217170"/>
          </a:xfrm>
          <a:prstGeom prst="rect">
            <a:avLst/>
          </a:prstGeom>
          <a:noFill/>
          <a:ln/>
        </p:spPr>
        <p:txBody>
          <a:bodyPr wrap="none" lIns="0" tIns="0" rIns="0" bIns="0" rtlCol="0" anchor="t"/>
          <a:lstStyle/>
          <a:p>
            <a:pPr marL="0" indent="0" algn="l">
              <a:lnSpc>
                <a:spcPts val="1700"/>
              </a:lnSpc>
              <a:buNone/>
            </a:pPr>
            <a:r>
              <a:rPr lang="en-US" sz="1600" dirty="0">
                <a:solidFill>
                  <a:srgbClr val="272525"/>
                </a:solidFill>
                <a:latin typeface="Aptos" panose="020B0004020202020204" pitchFamily="34" charset="0"/>
                <a:ea typeface="Inter" pitchFamily="34" charset="-122"/>
                <a:cs typeface="Inter" pitchFamily="34" charset="-120"/>
              </a:rPr>
              <a:t>Generate potential solutions or courses of action to address the identified problem.</a:t>
            </a:r>
            <a:endParaRPr lang="en-US" sz="1600" dirty="0">
              <a:latin typeface="Aptos" panose="020B0004020202020204" pitchFamily="34" charset="0"/>
            </a:endParaRPr>
          </a:p>
        </p:txBody>
      </p:sp>
      <p:sp>
        <p:nvSpPr>
          <p:cNvPr id="15" name="Shape 13"/>
          <p:cNvSpPr/>
          <p:nvPr/>
        </p:nvSpPr>
        <p:spPr>
          <a:xfrm>
            <a:off x="899310" y="4662937"/>
            <a:ext cx="542925" cy="814388"/>
          </a:xfrm>
          <a:prstGeom prst="roundRect">
            <a:avLst>
              <a:gd name="adj" fmla="val 360045"/>
            </a:avLst>
          </a:prstGeom>
          <a:solidFill>
            <a:srgbClr val="CCEEFF"/>
          </a:solidFill>
          <a:ln w="7620">
            <a:solidFill>
              <a:srgbClr val="B2D4E5"/>
            </a:solidFill>
            <a:prstDash val="solid"/>
          </a:ln>
        </p:spPr>
        <p:txBody>
          <a:bodyPr/>
          <a:lstStyle/>
          <a:p>
            <a:endParaRPr lang="ru-RU"/>
          </a:p>
        </p:txBody>
      </p:sp>
      <p:sp>
        <p:nvSpPr>
          <p:cNvPr id="16" name="Text 14"/>
          <p:cNvSpPr/>
          <p:nvPr/>
        </p:nvSpPr>
        <p:spPr>
          <a:xfrm>
            <a:off x="1068974" y="4942853"/>
            <a:ext cx="203597" cy="254437"/>
          </a:xfrm>
          <a:prstGeom prst="rect">
            <a:avLst/>
          </a:prstGeom>
          <a:noFill/>
          <a:ln/>
        </p:spPr>
        <p:txBody>
          <a:bodyPr wrap="none" lIns="0" tIns="0" rIns="0" bIns="0" rtlCol="0" anchor="t"/>
          <a:lstStyle/>
          <a:p>
            <a:pPr marL="0" indent="0" algn="l">
              <a:lnSpc>
                <a:spcPts val="1600"/>
              </a:lnSpc>
              <a:buNone/>
            </a:pPr>
            <a:r>
              <a:rPr lang="en-US" sz="1600" b="1" dirty="0">
                <a:solidFill>
                  <a:srgbClr val="272525"/>
                </a:solidFill>
                <a:latin typeface="Petrona Bold" pitchFamily="34" charset="0"/>
                <a:ea typeface="Petrona Bold" pitchFamily="34" charset="-122"/>
                <a:cs typeface="Petrona Bold" pitchFamily="34" charset="-120"/>
              </a:rPr>
              <a:t>4</a:t>
            </a:r>
            <a:endParaRPr lang="en-US" sz="1600" dirty="0"/>
          </a:p>
        </p:txBody>
      </p:sp>
      <p:sp>
        <p:nvSpPr>
          <p:cNvPr id="17" name="Text 15"/>
          <p:cNvSpPr/>
          <p:nvPr/>
        </p:nvSpPr>
        <p:spPr>
          <a:xfrm>
            <a:off x="1577966" y="4798668"/>
            <a:ext cx="1781651" cy="222647"/>
          </a:xfrm>
          <a:prstGeom prst="rect">
            <a:avLst/>
          </a:prstGeom>
          <a:noFill/>
          <a:ln/>
        </p:spPr>
        <p:txBody>
          <a:bodyPr wrap="none" lIns="0" tIns="0" rIns="0" bIns="0" rtlCol="0" anchor="t"/>
          <a:lstStyle/>
          <a:p>
            <a:pPr marL="0" indent="0" algn="l">
              <a:lnSpc>
                <a:spcPts val="1750"/>
              </a:lnSpc>
              <a:buNone/>
            </a:pPr>
            <a:r>
              <a:rPr lang="en-US" sz="2000" b="1" dirty="0">
                <a:solidFill>
                  <a:srgbClr val="272525"/>
                </a:solidFill>
                <a:latin typeface="Aptos" panose="020B0004020202020204" pitchFamily="34" charset="0"/>
                <a:ea typeface="Petrona Bold" pitchFamily="34" charset="-122"/>
                <a:cs typeface="Petrona Bold" pitchFamily="34" charset="-120"/>
              </a:rPr>
              <a:t>D ecide</a:t>
            </a:r>
            <a:endParaRPr lang="en-US" sz="2000" dirty="0">
              <a:latin typeface="Aptos" panose="020B0004020202020204" pitchFamily="34" charset="0"/>
            </a:endParaRPr>
          </a:p>
        </p:txBody>
      </p:sp>
      <p:sp>
        <p:nvSpPr>
          <p:cNvPr id="18" name="Text 16"/>
          <p:cNvSpPr/>
          <p:nvPr/>
        </p:nvSpPr>
        <p:spPr>
          <a:xfrm>
            <a:off x="1577966" y="5102754"/>
            <a:ext cx="12489894" cy="217170"/>
          </a:xfrm>
          <a:prstGeom prst="rect">
            <a:avLst/>
          </a:prstGeom>
          <a:noFill/>
          <a:ln/>
        </p:spPr>
        <p:txBody>
          <a:bodyPr wrap="none" lIns="0" tIns="0" rIns="0" bIns="0" rtlCol="0" anchor="t"/>
          <a:lstStyle/>
          <a:p>
            <a:pPr marL="0" indent="0" algn="l">
              <a:lnSpc>
                <a:spcPts val="1700"/>
              </a:lnSpc>
              <a:buNone/>
            </a:pPr>
            <a:r>
              <a:rPr lang="en-US" sz="1600" dirty="0">
                <a:solidFill>
                  <a:srgbClr val="272525"/>
                </a:solidFill>
                <a:latin typeface="Aptos" panose="020B0004020202020204" pitchFamily="34" charset="0"/>
                <a:ea typeface="Inter" pitchFamily="34" charset="-122"/>
                <a:cs typeface="Inter" pitchFamily="34" charset="-120"/>
              </a:rPr>
              <a:t>Select the best option from the available choices after evaluating their pros and cons.</a:t>
            </a:r>
            <a:endParaRPr lang="en-US" sz="1600" dirty="0">
              <a:latin typeface="Aptos" panose="020B0004020202020204" pitchFamily="34" charset="0"/>
            </a:endParaRPr>
          </a:p>
        </p:txBody>
      </p:sp>
      <p:sp>
        <p:nvSpPr>
          <p:cNvPr id="19" name="Shape 17"/>
          <p:cNvSpPr/>
          <p:nvPr/>
        </p:nvSpPr>
        <p:spPr>
          <a:xfrm>
            <a:off x="899310" y="5613056"/>
            <a:ext cx="542925" cy="814388"/>
          </a:xfrm>
          <a:prstGeom prst="roundRect">
            <a:avLst>
              <a:gd name="adj" fmla="val 360045"/>
            </a:avLst>
          </a:prstGeom>
          <a:solidFill>
            <a:srgbClr val="CCEEFF"/>
          </a:solidFill>
          <a:ln w="7620">
            <a:solidFill>
              <a:srgbClr val="B2D4E5"/>
            </a:solidFill>
            <a:prstDash val="solid"/>
          </a:ln>
        </p:spPr>
        <p:txBody>
          <a:bodyPr/>
          <a:lstStyle/>
          <a:p>
            <a:endParaRPr lang="ru-RU"/>
          </a:p>
        </p:txBody>
      </p:sp>
      <p:sp>
        <p:nvSpPr>
          <p:cNvPr id="20" name="Text 18"/>
          <p:cNvSpPr/>
          <p:nvPr/>
        </p:nvSpPr>
        <p:spPr>
          <a:xfrm>
            <a:off x="1068974" y="5892972"/>
            <a:ext cx="203597" cy="254437"/>
          </a:xfrm>
          <a:prstGeom prst="rect">
            <a:avLst/>
          </a:prstGeom>
          <a:noFill/>
          <a:ln/>
        </p:spPr>
        <p:txBody>
          <a:bodyPr wrap="none" lIns="0" tIns="0" rIns="0" bIns="0" rtlCol="0" anchor="t"/>
          <a:lstStyle/>
          <a:p>
            <a:pPr marL="0" indent="0" algn="l">
              <a:lnSpc>
                <a:spcPts val="1600"/>
              </a:lnSpc>
              <a:buNone/>
            </a:pPr>
            <a:r>
              <a:rPr lang="en-US" sz="1600" b="1" dirty="0">
                <a:solidFill>
                  <a:srgbClr val="272525"/>
                </a:solidFill>
                <a:latin typeface="Petrona Bold" pitchFamily="34" charset="0"/>
                <a:ea typeface="Petrona Bold" pitchFamily="34" charset="-122"/>
                <a:cs typeface="Petrona Bold" pitchFamily="34" charset="-120"/>
              </a:rPr>
              <a:t>5</a:t>
            </a:r>
            <a:endParaRPr lang="en-US" sz="1600" dirty="0"/>
          </a:p>
        </p:txBody>
      </p:sp>
      <p:sp>
        <p:nvSpPr>
          <p:cNvPr id="21" name="Text 19"/>
          <p:cNvSpPr/>
          <p:nvPr/>
        </p:nvSpPr>
        <p:spPr>
          <a:xfrm>
            <a:off x="1577966" y="5748787"/>
            <a:ext cx="1781651" cy="222647"/>
          </a:xfrm>
          <a:prstGeom prst="rect">
            <a:avLst/>
          </a:prstGeom>
          <a:noFill/>
          <a:ln/>
        </p:spPr>
        <p:txBody>
          <a:bodyPr wrap="none" lIns="0" tIns="0" rIns="0" bIns="0" rtlCol="0" anchor="t"/>
          <a:lstStyle/>
          <a:p>
            <a:pPr marL="0" indent="0" algn="l">
              <a:lnSpc>
                <a:spcPts val="1750"/>
              </a:lnSpc>
              <a:buNone/>
            </a:pPr>
            <a:r>
              <a:rPr lang="en-US" sz="2000" b="1" dirty="0">
                <a:solidFill>
                  <a:srgbClr val="272525"/>
                </a:solidFill>
                <a:latin typeface="Aptos" panose="020B0004020202020204" pitchFamily="34" charset="0"/>
                <a:ea typeface="Petrona Bold" pitchFamily="34" charset="-122"/>
                <a:cs typeface="Petrona Bold" pitchFamily="34" charset="-120"/>
              </a:rPr>
              <a:t>A ssign</a:t>
            </a:r>
            <a:endParaRPr lang="en-US" sz="2000" dirty="0">
              <a:latin typeface="Aptos" panose="020B0004020202020204" pitchFamily="34" charset="0"/>
            </a:endParaRPr>
          </a:p>
        </p:txBody>
      </p:sp>
      <p:sp>
        <p:nvSpPr>
          <p:cNvPr id="22" name="Text 20"/>
          <p:cNvSpPr/>
          <p:nvPr/>
        </p:nvSpPr>
        <p:spPr>
          <a:xfrm>
            <a:off x="1577966" y="6052873"/>
            <a:ext cx="12489894" cy="217170"/>
          </a:xfrm>
          <a:prstGeom prst="rect">
            <a:avLst/>
          </a:prstGeom>
          <a:noFill/>
          <a:ln/>
        </p:spPr>
        <p:txBody>
          <a:bodyPr wrap="none" lIns="0" tIns="0" rIns="0" bIns="0" rtlCol="0" anchor="t"/>
          <a:lstStyle/>
          <a:p>
            <a:pPr marL="0" indent="0" algn="l">
              <a:lnSpc>
                <a:spcPts val="1700"/>
              </a:lnSpc>
              <a:buNone/>
            </a:pPr>
            <a:r>
              <a:rPr lang="en-US" sz="1600" dirty="0">
                <a:solidFill>
                  <a:srgbClr val="272525"/>
                </a:solidFill>
                <a:latin typeface="Aptos" panose="020B0004020202020204" pitchFamily="34" charset="0"/>
                <a:ea typeface="Inter" pitchFamily="34" charset="-122"/>
                <a:cs typeface="Inter" pitchFamily="34" charset="-120"/>
              </a:rPr>
              <a:t>Delegate specific tasks related to implementing the chosen decision to the crew members.</a:t>
            </a:r>
            <a:endParaRPr lang="en-US" sz="1600" dirty="0">
              <a:latin typeface="Aptos" panose="020B0004020202020204" pitchFamily="34" charset="0"/>
            </a:endParaRPr>
          </a:p>
        </p:txBody>
      </p:sp>
      <p:sp>
        <p:nvSpPr>
          <p:cNvPr id="23" name="Shape 21"/>
          <p:cNvSpPr/>
          <p:nvPr/>
        </p:nvSpPr>
        <p:spPr>
          <a:xfrm>
            <a:off x="899310" y="6563175"/>
            <a:ext cx="542925" cy="814388"/>
          </a:xfrm>
          <a:prstGeom prst="roundRect">
            <a:avLst>
              <a:gd name="adj" fmla="val 360045"/>
            </a:avLst>
          </a:prstGeom>
          <a:solidFill>
            <a:srgbClr val="CCEEFF"/>
          </a:solidFill>
          <a:ln w="7620">
            <a:solidFill>
              <a:srgbClr val="B2D4E5"/>
            </a:solidFill>
            <a:prstDash val="solid"/>
          </a:ln>
        </p:spPr>
        <p:txBody>
          <a:bodyPr/>
          <a:lstStyle/>
          <a:p>
            <a:endParaRPr lang="ru-RU"/>
          </a:p>
        </p:txBody>
      </p:sp>
      <p:sp>
        <p:nvSpPr>
          <p:cNvPr id="24" name="Text 22"/>
          <p:cNvSpPr/>
          <p:nvPr/>
        </p:nvSpPr>
        <p:spPr>
          <a:xfrm>
            <a:off x="1068974" y="6843091"/>
            <a:ext cx="203597" cy="254437"/>
          </a:xfrm>
          <a:prstGeom prst="rect">
            <a:avLst/>
          </a:prstGeom>
          <a:noFill/>
          <a:ln/>
        </p:spPr>
        <p:txBody>
          <a:bodyPr wrap="none" lIns="0" tIns="0" rIns="0" bIns="0" rtlCol="0" anchor="t"/>
          <a:lstStyle/>
          <a:p>
            <a:pPr marL="0" indent="0" algn="l">
              <a:lnSpc>
                <a:spcPts val="1600"/>
              </a:lnSpc>
              <a:buNone/>
            </a:pPr>
            <a:r>
              <a:rPr lang="en-US" sz="1600" b="1" dirty="0">
                <a:solidFill>
                  <a:srgbClr val="272525"/>
                </a:solidFill>
                <a:latin typeface="Petrona Bold" pitchFamily="34" charset="0"/>
                <a:ea typeface="Petrona Bold" pitchFamily="34" charset="-122"/>
                <a:cs typeface="Petrona Bold" pitchFamily="34" charset="-120"/>
              </a:rPr>
              <a:t>6</a:t>
            </a:r>
            <a:endParaRPr lang="en-US" sz="1600" dirty="0"/>
          </a:p>
        </p:txBody>
      </p:sp>
      <p:sp>
        <p:nvSpPr>
          <p:cNvPr id="25" name="Text 23"/>
          <p:cNvSpPr/>
          <p:nvPr/>
        </p:nvSpPr>
        <p:spPr>
          <a:xfrm>
            <a:off x="1577966" y="6698906"/>
            <a:ext cx="1781651" cy="222647"/>
          </a:xfrm>
          <a:prstGeom prst="rect">
            <a:avLst/>
          </a:prstGeom>
          <a:noFill/>
          <a:ln/>
        </p:spPr>
        <p:txBody>
          <a:bodyPr wrap="none" lIns="0" tIns="0" rIns="0" bIns="0" rtlCol="0" anchor="t"/>
          <a:lstStyle/>
          <a:p>
            <a:pPr marL="0" indent="0" algn="l">
              <a:lnSpc>
                <a:spcPts val="1750"/>
              </a:lnSpc>
              <a:buNone/>
            </a:pPr>
            <a:r>
              <a:rPr lang="en-US" sz="2000" b="1" dirty="0">
                <a:solidFill>
                  <a:srgbClr val="272525"/>
                </a:solidFill>
                <a:latin typeface="Aptos" panose="020B0004020202020204" pitchFamily="34" charset="0"/>
                <a:ea typeface="Petrona Bold" pitchFamily="34" charset="-122"/>
                <a:cs typeface="Petrona Bold" pitchFamily="34" charset="-120"/>
              </a:rPr>
              <a:t>R eview</a:t>
            </a:r>
            <a:endParaRPr lang="en-US" sz="2000" dirty="0">
              <a:latin typeface="Aptos" panose="020B0004020202020204" pitchFamily="34" charset="0"/>
            </a:endParaRPr>
          </a:p>
        </p:txBody>
      </p:sp>
      <p:sp>
        <p:nvSpPr>
          <p:cNvPr id="26" name="Text 24"/>
          <p:cNvSpPr/>
          <p:nvPr/>
        </p:nvSpPr>
        <p:spPr>
          <a:xfrm>
            <a:off x="1577966" y="7002992"/>
            <a:ext cx="12489894" cy="217170"/>
          </a:xfrm>
          <a:prstGeom prst="rect">
            <a:avLst/>
          </a:prstGeom>
          <a:noFill/>
          <a:ln/>
        </p:spPr>
        <p:txBody>
          <a:bodyPr wrap="none" lIns="0" tIns="0" rIns="0" bIns="0" rtlCol="0" anchor="t"/>
          <a:lstStyle/>
          <a:p>
            <a:pPr>
              <a:lnSpc>
                <a:spcPts val="1700"/>
              </a:lnSpc>
            </a:pPr>
            <a:r>
              <a:rPr lang="en-US" sz="1600" dirty="0">
                <a:solidFill>
                  <a:srgbClr val="272525"/>
                </a:solidFill>
                <a:latin typeface="Aptos" panose="020B0004020202020204" pitchFamily="34" charset="0"/>
                <a:ea typeface="Inter" pitchFamily="34" charset="-122"/>
                <a:cs typeface="Inter" pitchFamily="34" charset="-120"/>
              </a:rPr>
              <a:t>Continually monitor the situation and the effectiveness of the implemented actions, making adjustments as needed.</a:t>
            </a:r>
            <a:r>
              <a:rPr lang="en-US" sz="1600" b="1" dirty="0">
                <a:solidFill>
                  <a:srgbClr val="000000"/>
                </a:solidFill>
                <a:latin typeface="Aptos" panose="020B0004020202020204" pitchFamily="34" charset="0"/>
                <a:ea typeface="Petrona Bold" pitchFamily="34" charset="-122"/>
                <a:cs typeface="Petrona Bold" pitchFamily="34" charset="-120"/>
              </a:rPr>
              <a:t> </a:t>
            </a:r>
            <a:r>
              <a:rPr lang="en-US" sz="1600" dirty="0">
                <a:solidFill>
                  <a:srgbClr val="000000"/>
                </a:solidFill>
                <a:latin typeface="Aptos" panose="020B0004020202020204" pitchFamily="34" charset="0"/>
                <a:ea typeface="Petrona Bold" pitchFamily="34" charset="-122"/>
                <a:cs typeface="Petrona Bold" pitchFamily="34" charset="-120"/>
              </a:rPr>
              <a:t>Significance in Aviation</a:t>
            </a:r>
            <a:endParaRPr lang="en-US" sz="1600" dirty="0">
              <a:latin typeface="Aptos" panose="020B0004020202020204" pitchFamily="34" charset="0"/>
            </a:endParaRPr>
          </a:p>
          <a:p>
            <a:pPr marL="0" indent="0" algn="l">
              <a:lnSpc>
                <a:spcPts val="1700"/>
              </a:lnSpc>
              <a:buNone/>
            </a:pPr>
            <a:endParaRPr lang="en-US" sz="1600" dirty="0">
              <a:latin typeface="Aptos" panose="020B0004020202020204" pitchFamily="34" charset="0"/>
            </a:endParaRPr>
          </a:p>
        </p:txBody>
      </p:sp>
      <p:sp>
        <p:nvSpPr>
          <p:cNvPr id="29" name="Прямоугольник 28">
            <a:extLst>
              <a:ext uri="{FF2B5EF4-FFF2-40B4-BE49-F238E27FC236}">
                <a16:creationId xmlns:a16="http://schemas.microsoft.com/office/drawing/2014/main" id="{703C2B33-55A2-5B1C-32EC-26C630627B4F}"/>
              </a:ext>
            </a:extLst>
          </p:cNvPr>
          <p:cNvSpPr/>
          <p:nvPr/>
        </p:nvSpPr>
        <p:spPr>
          <a:xfrm>
            <a:off x="12726649" y="7602363"/>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32" name="Рисунок 3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827C33EE-3656-6807-EB3B-C5C8DDA6A56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CA0A2-9AE3-AC10-9F64-5AC3886C955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CE1D9B1-63B6-292D-07A4-176D062D5CA2}"/>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FABB06F-4693-6019-D4D2-55B350B12230}"/>
              </a:ext>
            </a:extLst>
          </p:cNvPr>
          <p:cNvSpPr/>
          <p:nvPr/>
        </p:nvSpPr>
        <p:spPr>
          <a:xfrm>
            <a:off x="0" y="0"/>
            <a:ext cx="14630400" cy="8229600"/>
          </a:xfrm>
          <a:prstGeom prst="rect">
            <a:avLst/>
          </a:prstGeom>
          <a:solidFill>
            <a:srgbClr val="FFFFFF">
              <a:alpha val="85000"/>
            </a:srgbClr>
          </a:solidFill>
          <a:ln/>
        </p:spPr>
        <p:txBody>
          <a:bodyPr/>
          <a:lstStyle/>
          <a:p>
            <a:endParaRPr lang="ru-RU"/>
          </a:p>
        </p:txBody>
      </p:sp>
      <p:sp>
        <p:nvSpPr>
          <p:cNvPr id="4" name="Text 1">
            <a:extLst>
              <a:ext uri="{FF2B5EF4-FFF2-40B4-BE49-F238E27FC236}">
                <a16:creationId xmlns:a16="http://schemas.microsoft.com/office/drawing/2014/main" id="{BEBE557D-2A42-D46E-D0EC-3A71D052B2C2}"/>
              </a:ext>
            </a:extLst>
          </p:cNvPr>
          <p:cNvSpPr/>
          <p:nvPr/>
        </p:nvSpPr>
        <p:spPr>
          <a:xfrm>
            <a:off x="793790" y="3742611"/>
            <a:ext cx="11377890" cy="744260"/>
          </a:xfrm>
          <a:prstGeom prst="rect">
            <a:avLst/>
          </a:prstGeom>
          <a:noFill/>
          <a:ln/>
        </p:spPr>
        <p:txBody>
          <a:bodyPr wrap="none" lIns="0" tIns="0" rIns="0" bIns="0" rtlCol="0" anchor="t"/>
          <a:lstStyle/>
          <a:p>
            <a:pPr>
              <a:lnSpc>
                <a:spcPts val="5850"/>
              </a:lnSpc>
            </a:pPr>
            <a:r>
              <a:rPr lang="en-US" sz="4800" b="1" dirty="0">
                <a:solidFill>
                  <a:srgbClr val="000000"/>
                </a:solidFill>
                <a:latin typeface="Aptos" panose="020B0004020202020204" pitchFamily="34" charset="0"/>
                <a:ea typeface="Petrona Bold" pitchFamily="34" charset="-122"/>
                <a:cs typeface="Petrona Bold" pitchFamily="34" charset="-120"/>
              </a:rPr>
              <a:t>COMMUNICATION AND LEADERSHIP</a:t>
            </a:r>
            <a:endParaRPr lang="en-US" sz="4800" dirty="0">
              <a:latin typeface="Aptos" panose="020B0004020202020204" pitchFamily="34" charset="0"/>
            </a:endParaRPr>
          </a:p>
          <a:p>
            <a:pPr marL="0" indent="0" algn="l">
              <a:lnSpc>
                <a:spcPts val="5850"/>
              </a:lnSpc>
              <a:buNone/>
            </a:pPr>
            <a:endParaRPr lang="en-US" sz="4650" dirty="0">
              <a:latin typeface="Aptos" panose="020B0004020202020204" pitchFamily="34" charset="0"/>
            </a:endParaRPr>
          </a:p>
        </p:txBody>
      </p:sp>
      <p:pic>
        <p:nvPicPr>
          <p:cNvPr id="6" name="Рисунок 5"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701163FC-898D-08E5-0FA9-D12055FA967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extLst>
      <p:ext uri="{BB962C8B-B14F-4D97-AF65-F5344CB8AC3E}">
        <p14:creationId xmlns:p14="http://schemas.microsoft.com/office/powerpoint/2010/main" val="4202994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03747"/>
            <a:ext cx="7827169"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Aptos" panose="020B0004020202020204" pitchFamily="34" charset="0"/>
                <a:ea typeface="Petrona Bold" pitchFamily="34" charset="-122"/>
                <a:cs typeface="Petrona Bold" pitchFamily="34" charset="-120"/>
              </a:rPr>
              <a:t>Elements of Communication</a:t>
            </a:r>
            <a:endParaRPr lang="en-US" sz="4650" dirty="0">
              <a:latin typeface="Aptos" panose="020B0004020202020204" pitchFamily="34" charset="0"/>
            </a:endParaRPr>
          </a:p>
        </p:txBody>
      </p:sp>
      <p:sp>
        <p:nvSpPr>
          <p:cNvPr id="3" name="Text 1"/>
          <p:cNvSpPr/>
          <p:nvPr/>
        </p:nvSpPr>
        <p:spPr>
          <a:xfrm>
            <a:off x="793790" y="2692241"/>
            <a:ext cx="6521410" cy="1814513"/>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272525"/>
                </a:solidFill>
                <a:latin typeface="Inter" pitchFamily="34" charset="0"/>
                <a:ea typeface="Inter" pitchFamily="34" charset="-122"/>
                <a:cs typeface="Inter" pitchFamily="34" charset="-120"/>
              </a:rPr>
              <a:t>The 7-38-55% Rule indicates that only </a:t>
            </a:r>
            <a:r>
              <a:rPr lang="en-US" sz="1750" b="1" dirty="0">
                <a:solidFill>
                  <a:srgbClr val="272525"/>
                </a:solidFill>
                <a:latin typeface="Inter" pitchFamily="34" charset="0"/>
                <a:ea typeface="Inter" pitchFamily="34" charset="-122"/>
                <a:cs typeface="Inter" pitchFamily="34" charset="-120"/>
              </a:rPr>
              <a:t>7%</a:t>
            </a:r>
            <a:r>
              <a:rPr lang="en-US" sz="1750" dirty="0">
                <a:solidFill>
                  <a:srgbClr val="272525"/>
                </a:solidFill>
                <a:latin typeface="Inter" pitchFamily="34" charset="0"/>
                <a:ea typeface="Inter" pitchFamily="34" charset="-122"/>
                <a:cs typeface="Inter" pitchFamily="34" charset="-120"/>
              </a:rPr>
              <a:t> of all communication is done through </a:t>
            </a:r>
            <a:r>
              <a:rPr lang="en-US" sz="1750" b="1" dirty="0">
                <a:solidFill>
                  <a:srgbClr val="272525"/>
                </a:solidFill>
                <a:latin typeface="Inter" pitchFamily="34" charset="0"/>
                <a:ea typeface="Inter" pitchFamily="34" charset="-122"/>
                <a:cs typeface="Inter" pitchFamily="34" charset="-120"/>
              </a:rPr>
              <a:t>verbal communication</a:t>
            </a:r>
            <a:r>
              <a:rPr lang="en-US" sz="1750" dirty="0">
                <a:solidFill>
                  <a:srgbClr val="272525"/>
                </a:solidFill>
                <a:latin typeface="Inter" pitchFamily="34" charset="0"/>
                <a:ea typeface="Inter" pitchFamily="34" charset="-122"/>
                <a:cs typeface="Inter" pitchFamily="34" charset="-120"/>
              </a:rPr>
              <a:t>, the words we speak, whereas the nonverbal component of our daily communication, such as the </a:t>
            </a:r>
            <a:r>
              <a:rPr lang="en-US" sz="1750" b="1" dirty="0">
                <a:solidFill>
                  <a:srgbClr val="272525"/>
                </a:solidFill>
                <a:latin typeface="Inter" pitchFamily="34" charset="0"/>
                <a:ea typeface="Inter" pitchFamily="34" charset="-122"/>
                <a:cs typeface="Inter" pitchFamily="34" charset="-120"/>
              </a:rPr>
              <a:t>tonality of our voice</a:t>
            </a:r>
            <a:r>
              <a:rPr lang="en-US" sz="1750" dirty="0">
                <a:solidFill>
                  <a:srgbClr val="272525"/>
                </a:solidFill>
                <a:latin typeface="Inter" pitchFamily="34" charset="0"/>
                <a:ea typeface="Inter" pitchFamily="34" charset="-122"/>
                <a:cs typeface="Inter" pitchFamily="34" charset="-120"/>
              </a:rPr>
              <a:t>, make up </a:t>
            </a:r>
            <a:r>
              <a:rPr lang="en-US" sz="1750" b="1" dirty="0">
                <a:solidFill>
                  <a:srgbClr val="272525"/>
                </a:solidFill>
                <a:latin typeface="Inter" pitchFamily="34" charset="0"/>
                <a:ea typeface="Inter" pitchFamily="34" charset="-122"/>
                <a:cs typeface="Inter" pitchFamily="34" charset="-120"/>
              </a:rPr>
              <a:t>38%</a:t>
            </a:r>
            <a:r>
              <a:rPr lang="en-US" sz="1750" dirty="0">
                <a:solidFill>
                  <a:srgbClr val="272525"/>
                </a:solidFill>
                <a:latin typeface="Inter" pitchFamily="34" charset="0"/>
                <a:ea typeface="Inter" pitchFamily="34" charset="-122"/>
                <a:cs typeface="Inter" pitchFamily="34" charset="-120"/>
              </a:rPr>
              <a:t> and </a:t>
            </a:r>
            <a:r>
              <a:rPr lang="en-US" sz="1750" b="1" dirty="0">
                <a:solidFill>
                  <a:srgbClr val="272525"/>
                </a:solidFill>
                <a:latin typeface="Inter" pitchFamily="34" charset="0"/>
                <a:ea typeface="Inter" pitchFamily="34" charset="-122"/>
                <a:cs typeface="Inter" pitchFamily="34" charset="-120"/>
              </a:rPr>
              <a:t>55%</a:t>
            </a:r>
            <a:r>
              <a:rPr lang="en-US" sz="1750" dirty="0">
                <a:solidFill>
                  <a:srgbClr val="272525"/>
                </a:solidFill>
                <a:latin typeface="Inter" pitchFamily="34" charset="0"/>
                <a:ea typeface="Inter" pitchFamily="34" charset="-122"/>
                <a:cs typeface="Inter" pitchFamily="34" charset="-120"/>
              </a:rPr>
              <a:t> from the speaker's </a:t>
            </a:r>
            <a:r>
              <a:rPr lang="en-US" sz="1750" b="1" dirty="0">
                <a:solidFill>
                  <a:srgbClr val="272525"/>
                </a:solidFill>
                <a:latin typeface="Inter" pitchFamily="34" charset="0"/>
                <a:ea typeface="Inter" pitchFamily="34" charset="-122"/>
                <a:cs typeface="Inter" pitchFamily="34" charset="-120"/>
              </a:rPr>
              <a:t>body language and facial expressions</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4" name="Text 2"/>
          <p:cNvSpPr/>
          <p:nvPr/>
        </p:nvSpPr>
        <p:spPr>
          <a:xfrm>
            <a:off x="793790" y="5073728"/>
            <a:ext cx="6521410" cy="72580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272525"/>
                </a:solidFill>
                <a:latin typeface="Inter" pitchFamily="34" charset="0"/>
                <a:ea typeface="Inter" pitchFamily="34" charset="-122"/>
                <a:cs typeface="Inter" pitchFamily="34" charset="-120"/>
              </a:rPr>
              <a:t>The meaning of a message we transmit is mostly determined by </a:t>
            </a:r>
            <a:r>
              <a:rPr lang="en-US" sz="1750" dirty="0">
                <a:solidFill>
                  <a:srgbClr val="1A2D7A"/>
                </a:solidFill>
                <a:latin typeface="Inter" pitchFamily="34" charset="0"/>
                <a:ea typeface="Inter" pitchFamily="34" charset="-122"/>
                <a:cs typeface="Inter" pitchFamily="34" charset="-120"/>
              </a:rPr>
              <a:t>Non Verbal</a:t>
            </a:r>
            <a:r>
              <a:rPr lang="en-US" sz="1750" dirty="0">
                <a:solidFill>
                  <a:srgbClr val="272525"/>
                </a:solidFill>
                <a:latin typeface="Inter" pitchFamily="34" charset="0"/>
                <a:ea typeface="Inter" pitchFamily="34" charset="-122"/>
                <a:cs typeface="Inter" pitchFamily="34" charset="-120"/>
              </a:rPr>
              <a:t>; has the greatest meaning</a:t>
            </a:r>
            <a:endParaRPr lang="en-US" sz="1750" dirty="0"/>
          </a:p>
        </p:txBody>
      </p:sp>
      <p:sp>
        <p:nvSpPr>
          <p:cNvPr id="5" name="Text 3"/>
          <p:cNvSpPr/>
          <p:nvPr/>
        </p:nvSpPr>
        <p:spPr>
          <a:xfrm>
            <a:off x="793790" y="6003606"/>
            <a:ext cx="6521410" cy="362903"/>
          </a:xfrm>
          <a:prstGeom prst="rect">
            <a:avLst/>
          </a:prstGeom>
          <a:noFill/>
          <a:ln/>
        </p:spPr>
        <p:txBody>
          <a:bodyPr wrap="none" lIns="0" tIns="0" rIns="0" bIns="0" rtlCol="0" anchor="t"/>
          <a:lstStyle/>
          <a:p>
            <a:pPr marL="285750" indent="-285750" algn="l">
              <a:lnSpc>
                <a:spcPts val="2850"/>
              </a:lnSpc>
              <a:buFont typeface="Arial" panose="020B0604020202020204" pitchFamily="34" charset="0"/>
              <a:buChar char="•"/>
            </a:pPr>
            <a:r>
              <a:rPr lang="en-US" sz="1750" dirty="0">
                <a:solidFill>
                  <a:srgbClr val="272525"/>
                </a:solidFill>
                <a:latin typeface="Inter" pitchFamily="34" charset="0"/>
                <a:ea typeface="Inter" pitchFamily="34" charset="-122"/>
                <a:cs typeface="Inter" pitchFamily="34" charset="-120"/>
              </a:rPr>
              <a:t>Para linguistic communication is </a:t>
            </a:r>
            <a:r>
              <a:rPr lang="en-US" sz="1750" b="1" dirty="0">
                <a:solidFill>
                  <a:srgbClr val="272525"/>
                </a:solidFill>
                <a:latin typeface="Inter" pitchFamily="34" charset="0"/>
                <a:ea typeface="Inter" pitchFamily="34" charset="-122"/>
                <a:cs typeface="Inter" pitchFamily="34" charset="-120"/>
              </a:rPr>
              <a:t>intonation of the voice</a:t>
            </a:r>
            <a:endParaRPr lang="en-US" sz="1750" dirty="0"/>
          </a:p>
        </p:txBody>
      </p:sp>
      <p:pic>
        <p:nvPicPr>
          <p:cNvPr id="6" name="Image 0" descr="preencoded.png"/>
          <p:cNvPicPr>
            <a:picLocks noChangeAspect="1"/>
          </p:cNvPicPr>
          <p:nvPr/>
        </p:nvPicPr>
        <p:blipFill>
          <a:blip r:embed="rId3"/>
          <a:stretch>
            <a:fillRect/>
          </a:stretch>
        </p:blipFill>
        <p:spPr>
          <a:xfrm>
            <a:off x="7315200" y="2692241"/>
            <a:ext cx="7315200" cy="4133612"/>
          </a:xfrm>
          <a:prstGeom prst="rect">
            <a:avLst/>
          </a:prstGeom>
        </p:spPr>
      </p:pic>
      <p:sp>
        <p:nvSpPr>
          <p:cNvPr id="8" name="Прямоугольник 7">
            <a:extLst>
              <a:ext uri="{FF2B5EF4-FFF2-40B4-BE49-F238E27FC236}">
                <a16:creationId xmlns:a16="http://schemas.microsoft.com/office/drawing/2014/main" id="{78BA1511-F026-F251-87B1-4941C583E728}"/>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0" name="Рисунок 9"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56CB6077-6FE3-DD6E-7413-CD704E68182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17313"/>
            <a:ext cx="4763333" cy="595432"/>
          </a:xfrm>
          <a:prstGeom prst="rect">
            <a:avLst/>
          </a:prstGeom>
          <a:noFill/>
          <a:ln/>
        </p:spPr>
        <p:txBody>
          <a:bodyPr wrap="none" lIns="0" tIns="0" rIns="0" bIns="0" rtlCol="0" anchor="t"/>
          <a:lstStyle/>
          <a:p>
            <a:pPr marL="0" indent="0" algn="l">
              <a:lnSpc>
                <a:spcPts val="4650"/>
              </a:lnSpc>
              <a:buNone/>
            </a:pPr>
            <a:r>
              <a:rPr lang="en-US" sz="4000" b="1" dirty="0">
                <a:solidFill>
                  <a:srgbClr val="000000"/>
                </a:solidFill>
                <a:latin typeface="Aptos" panose="020B0004020202020204" pitchFamily="34" charset="0"/>
                <a:ea typeface="Petrona Bold" pitchFamily="34" charset="-122"/>
                <a:cs typeface="Petrona Bold" pitchFamily="34" charset="-120"/>
              </a:rPr>
              <a:t>Communication</a:t>
            </a:r>
            <a:endParaRPr lang="en-US" sz="4000" dirty="0">
              <a:latin typeface="Aptos" panose="020B0004020202020204" pitchFamily="34" charset="0"/>
            </a:endParaRPr>
          </a:p>
        </p:txBody>
      </p:sp>
      <p:sp>
        <p:nvSpPr>
          <p:cNvPr id="4" name="Text 1"/>
          <p:cNvSpPr/>
          <p:nvPr/>
        </p:nvSpPr>
        <p:spPr>
          <a:xfrm>
            <a:off x="6509511" y="2695335"/>
            <a:ext cx="7216259" cy="3262670"/>
          </a:xfrm>
          <a:prstGeom prst="rect">
            <a:avLst/>
          </a:prstGeom>
          <a:noFill/>
          <a:ln/>
        </p:spPr>
        <p:txBody>
          <a:bodyPr wrap="square" lIns="0" tIns="0" rIns="0" bIns="0" rtlCol="0" anchor="t"/>
          <a:lstStyle/>
          <a:p>
            <a:pPr marL="0" indent="0" algn="l">
              <a:lnSpc>
                <a:spcPts val="8050"/>
              </a:lnSpc>
              <a:buNone/>
            </a:pPr>
            <a:r>
              <a:rPr lang="en-US" sz="4800" dirty="0">
                <a:solidFill>
                  <a:srgbClr val="000000"/>
                </a:solidFill>
                <a:latin typeface="Aptos" panose="020B0004020202020204" pitchFamily="34" charset="0"/>
                <a:ea typeface="Petrona Bold" pitchFamily="34" charset="-122"/>
                <a:cs typeface="Petrona Bold" pitchFamily="34" charset="-120"/>
              </a:rPr>
              <a:t>"The greatest enemy of good communication is the illusion of it !"</a:t>
            </a:r>
            <a:endParaRPr lang="en-US" sz="4800" dirty="0">
              <a:latin typeface="Aptos" panose="020B0004020202020204" pitchFamily="34" charset="0"/>
            </a:endParaRPr>
          </a:p>
        </p:txBody>
      </p:sp>
      <p:sp>
        <p:nvSpPr>
          <p:cNvPr id="5" name="Shape 2"/>
          <p:cNvSpPr/>
          <p:nvPr/>
        </p:nvSpPr>
        <p:spPr>
          <a:xfrm>
            <a:off x="6280190" y="2525254"/>
            <a:ext cx="45719" cy="3602832"/>
          </a:xfrm>
          <a:prstGeom prst="rect">
            <a:avLst/>
          </a:prstGeom>
          <a:solidFill>
            <a:srgbClr val="007EBD"/>
          </a:solidFill>
          <a:ln/>
        </p:spPr>
        <p:txBody>
          <a:bodyPr/>
          <a:lstStyle/>
          <a:p>
            <a:endParaRPr lang="ru-RU"/>
          </a:p>
        </p:txBody>
      </p:sp>
      <p:sp>
        <p:nvSpPr>
          <p:cNvPr id="6" name="Прямоугольник 5">
            <a:extLst>
              <a:ext uri="{FF2B5EF4-FFF2-40B4-BE49-F238E27FC236}">
                <a16:creationId xmlns:a16="http://schemas.microsoft.com/office/drawing/2014/main" id="{6C8EF53B-D4B4-AD81-FC79-79CB1DEB5EDE}"/>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8" name="Рисунок 7"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2194501A-2F7A-87CA-CCDC-C9104C6F7F4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280190" y="393334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4" name="Объект 4">
            <a:extLst>
              <a:ext uri="{FF2B5EF4-FFF2-40B4-BE49-F238E27FC236}">
                <a16:creationId xmlns:a16="http://schemas.microsoft.com/office/drawing/2014/main" id="{B62573A4-B248-A5E6-2A98-754A442AC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246476" y="1063768"/>
            <a:ext cx="8137448" cy="6102064"/>
          </a:xfrm>
          <a:prstGeom prst="rect">
            <a:avLst/>
          </a:prstGeom>
        </p:spPr>
      </p:pic>
      <p:sp>
        <p:nvSpPr>
          <p:cNvPr id="6" name="Прямоугольник 5">
            <a:extLst>
              <a:ext uri="{FF2B5EF4-FFF2-40B4-BE49-F238E27FC236}">
                <a16:creationId xmlns:a16="http://schemas.microsoft.com/office/drawing/2014/main" id="{FD0D5568-678A-B600-2E4D-87E8A18A334B}"/>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 name="Рисунок 4"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B0B78213-DD52-2F4F-37ED-240A46C0A8D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89" y="811268"/>
            <a:ext cx="4763333" cy="595432"/>
          </a:xfrm>
          <a:prstGeom prst="rect">
            <a:avLst/>
          </a:prstGeom>
          <a:noFill/>
          <a:ln/>
        </p:spPr>
        <p:txBody>
          <a:bodyPr wrap="none" lIns="0" tIns="0" rIns="0" bIns="0" rtlCol="0" anchor="t"/>
          <a:lstStyle/>
          <a:p>
            <a:pPr marL="0" indent="0" algn="l">
              <a:lnSpc>
                <a:spcPts val="4650"/>
              </a:lnSpc>
              <a:buNone/>
            </a:pPr>
            <a:r>
              <a:rPr lang="en-US" sz="4000" b="1" dirty="0">
                <a:solidFill>
                  <a:srgbClr val="000000"/>
                </a:solidFill>
                <a:latin typeface="Aptos" panose="020B0004020202020204" pitchFamily="34" charset="0"/>
                <a:ea typeface="Petrona Bold" pitchFamily="34" charset="-122"/>
                <a:cs typeface="Petrona Bold" pitchFamily="34" charset="-120"/>
              </a:rPr>
              <a:t>Communication</a:t>
            </a:r>
            <a:endParaRPr lang="en-US" sz="4000" dirty="0">
              <a:latin typeface="Aptos" panose="020B0004020202020204" pitchFamily="34" charset="0"/>
            </a:endParaRPr>
          </a:p>
        </p:txBody>
      </p:sp>
      <p:sp>
        <p:nvSpPr>
          <p:cNvPr id="3" name="Text 1"/>
          <p:cNvSpPr/>
          <p:nvPr/>
        </p:nvSpPr>
        <p:spPr>
          <a:xfrm>
            <a:off x="1133951" y="2480667"/>
            <a:ext cx="12702659" cy="3081099"/>
          </a:xfrm>
          <a:prstGeom prst="rect">
            <a:avLst/>
          </a:prstGeom>
          <a:noFill/>
          <a:ln/>
        </p:spPr>
        <p:txBody>
          <a:bodyPr wrap="square" lIns="0" tIns="0" rIns="0" bIns="0" rtlCol="0" anchor="t"/>
          <a:lstStyle/>
          <a:p>
            <a:pPr marL="0" indent="0" algn="l">
              <a:lnSpc>
                <a:spcPts val="8050"/>
              </a:lnSpc>
              <a:buNone/>
            </a:pPr>
            <a:r>
              <a:rPr lang="en-US" sz="4800" b="1" dirty="0">
                <a:solidFill>
                  <a:srgbClr val="000000"/>
                </a:solidFill>
                <a:latin typeface="Aptos" panose="020B0004020202020204" pitchFamily="34" charset="0"/>
                <a:ea typeface="Petrona Bold" pitchFamily="34" charset="-122"/>
                <a:cs typeface="Petrona Bold" pitchFamily="34" charset="-120"/>
              </a:rPr>
              <a:t>"Over </a:t>
            </a:r>
            <a:r>
              <a:rPr lang="en-US" sz="4800" b="1" dirty="0">
                <a:solidFill>
                  <a:srgbClr val="1A2D7A"/>
                </a:solidFill>
                <a:latin typeface="Aptos" panose="020B0004020202020204" pitchFamily="34" charset="0"/>
                <a:ea typeface="Petrona Bold" pitchFamily="34" charset="-122"/>
                <a:cs typeface="Petrona Bold" pitchFamily="34" charset="-120"/>
              </a:rPr>
              <a:t>70%</a:t>
            </a:r>
            <a:r>
              <a:rPr lang="en-US" sz="4800" b="1" dirty="0">
                <a:solidFill>
                  <a:srgbClr val="000000"/>
                </a:solidFill>
                <a:latin typeface="Aptos" panose="020B0004020202020204" pitchFamily="34" charset="0"/>
                <a:ea typeface="Petrona Bold" pitchFamily="34" charset="-122"/>
                <a:cs typeface="Petrona Bold" pitchFamily="34" charset="-120"/>
              </a:rPr>
              <a:t> of all accidents reports involves some kind of oral communication problem"</a:t>
            </a:r>
            <a:endParaRPr lang="en-US" sz="4800" dirty="0">
              <a:latin typeface="Aptos" panose="020B0004020202020204" pitchFamily="34" charset="0"/>
            </a:endParaRPr>
          </a:p>
        </p:txBody>
      </p:sp>
      <p:sp>
        <p:nvSpPr>
          <p:cNvPr id="4" name="Shape 2"/>
          <p:cNvSpPr/>
          <p:nvPr/>
        </p:nvSpPr>
        <p:spPr>
          <a:xfrm>
            <a:off x="793789" y="2140507"/>
            <a:ext cx="45719" cy="2752336"/>
          </a:xfrm>
          <a:prstGeom prst="rect">
            <a:avLst/>
          </a:prstGeom>
          <a:solidFill>
            <a:srgbClr val="007EBD"/>
          </a:solidFill>
          <a:ln/>
        </p:spPr>
        <p:txBody>
          <a:bodyPr/>
          <a:lstStyle/>
          <a:p>
            <a:endParaRPr lang="ru-RU"/>
          </a:p>
        </p:txBody>
      </p:sp>
      <p:sp>
        <p:nvSpPr>
          <p:cNvPr id="5" name="Text 3"/>
          <p:cNvSpPr/>
          <p:nvPr/>
        </p:nvSpPr>
        <p:spPr>
          <a:xfrm>
            <a:off x="816648" y="5380314"/>
            <a:ext cx="13042821" cy="362903"/>
          </a:xfrm>
          <a:prstGeom prst="rect">
            <a:avLst/>
          </a:prstGeom>
          <a:noFill/>
          <a:ln/>
        </p:spPr>
        <p:txBody>
          <a:bodyPr wrap="none" lIns="0" tIns="0" rIns="0" bIns="0" rtlCol="0" anchor="t"/>
          <a:lstStyle/>
          <a:p>
            <a:pPr marL="0" indent="0" algn="l">
              <a:lnSpc>
                <a:spcPts val="2850"/>
              </a:lnSpc>
              <a:buNone/>
            </a:pPr>
            <a:r>
              <a:rPr lang="en-US" sz="2400" dirty="0">
                <a:solidFill>
                  <a:srgbClr val="272525"/>
                </a:solidFill>
                <a:latin typeface="Inter" pitchFamily="34" charset="0"/>
                <a:ea typeface="Inter" pitchFamily="34" charset="-122"/>
                <a:cs typeface="Inter" pitchFamily="34" charset="-120"/>
              </a:rPr>
              <a:t>ICAO doc 4444 ATC</a:t>
            </a:r>
            <a:endParaRPr lang="en-US" sz="2400" dirty="0"/>
          </a:p>
        </p:txBody>
      </p:sp>
      <p:sp>
        <p:nvSpPr>
          <p:cNvPr id="6" name="Text 4"/>
          <p:cNvSpPr/>
          <p:nvPr/>
        </p:nvSpPr>
        <p:spPr>
          <a:xfrm>
            <a:off x="816648" y="5998368"/>
            <a:ext cx="13042821" cy="362903"/>
          </a:xfrm>
          <a:prstGeom prst="rect">
            <a:avLst/>
          </a:prstGeom>
          <a:noFill/>
          <a:ln/>
        </p:spPr>
        <p:txBody>
          <a:bodyPr wrap="none" lIns="0" tIns="0" rIns="0" bIns="0" rtlCol="0" anchor="t"/>
          <a:lstStyle/>
          <a:p>
            <a:pPr marL="0" indent="0" algn="l">
              <a:lnSpc>
                <a:spcPts val="2850"/>
              </a:lnSpc>
              <a:buNone/>
            </a:pPr>
            <a:r>
              <a:rPr lang="en-US" sz="2400" dirty="0">
                <a:solidFill>
                  <a:srgbClr val="272525"/>
                </a:solidFill>
                <a:latin typeface="Inter" pitchFamily="34" charset="0"/>
                <a:ea typeface="Inter" pitchFamily="34" charset="-122"/>
                <a:cs typeface="Inter" pitchFamily="34" charset="-120"/>
              </a:rPr>
              <a:t>( ch .Phraseology )</a:t>
            </a:r>
            <a:endParaRPr lang="en-US" sz="2400" dirty="0"/>
          </a:p>
        </p:txBody>
      </p:sp>
      <p:sp>
        <p:nvSpPr>
          <p:cNvPr id="7" name="Прямоугольник 6">
            <a:extLst>
              <a:ext uri="{FF2B5EF4-FFF2-40B4-BE49-F238E27FC236}">
                <a16:creationId xmlns:a16="http://schemas.microsoft.com/office/drawing/2014/main" id="{C9E0307B-EE5C-F320-75BD-82DDE2AC27B9}"/>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sp>
        <p:nvSpPr>
          <p:cNvPr id="8" name="Прямоугольник 7">
            <a:extLst>
              <a:ext uri="{FF2B5EF4-FFF2-40B4-BE49-F238E27FC236}">
                <a16:creationId xmlns:a16="http://schemas.microsoft.com/office/drawing/2014/main" id="{6FFFA036-3308-1F26-866B-4B270D77D51C}"/>
              </a:ext>
            </a:extLst>
          </p:cNvPr>
          <p:cNvSpPr/>
          <p:nvPr/>
        </p:nvSpPr>
        <p:spPr>
          <a:xfrm>
            <a:off x="12567321"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0" name="Рисунок 9"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E014EA9B-4A7F-F999-C031-0B74B35A46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6903" y="794443"/>
            <a:ext cx="5954197" cy="744260"/>
          </a:xfrm>
          <a:prstGeom prst="rect">
            <a:avLst/>
          </a:prstGeom>
          <a:noFill/>
          <a:ln/>
        </p:spPr>
        <p:txBody>
          <a:bodyPr wrap="none" lIns="0" tIns="0" rIns="0" bIns="0" rtlCol="0" anchor="t"/>
          <a:lstStyle/>
          <a:p>
            <a:pPr marL="0" indent="0" algn="l">
              <a:lnSpc>
                <a:spcPts val="5850"/>
              </a:lnSpc>
              <a:buNone/>
            </a:pPr>
            <a:r>
              <a:rPr lang="en-US" sz="4000" b="1" dirty="0">
                <a:solidFill>
                  <a:srgbClr val="000000"/>
                </a:solidFill>
                <a:latin typeface="Aptos" panose="020B0004020202020204" pitchFamily="34" charset="0"/>
                <a:ea typeface="Petrona Bold" pitchFamily="34" charset="-122"/>
                <a:cs typeface="Petrona Bold" pitchFamily="34" charset="-120"/>
              </a:rPr>
              <a:t>ACTIVE LISTENING</a:t>
            </a:r>
            <a:endParaRPr lang="en-US" sz="4000" dirty="0">
              <a:latin typeface="Aptos" panose="020B0004020202020204" pitchFamily="34" charset="0"/>
            </a:endParaRPr>
          </a:p>
        </p:txBody>
      </p:sp>
      <p:sp>
        <p:nvSpPr>
          <p:cNvPr id="4" name="Text 1"/>
          <p:cNvSpPr/>
          <p:nvPr/>
        </p:nvSpPr>
        <p:spPr>
          <a:xfrm>
            <a:off x="6280190" y="299346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it is part of communication - all members are responsible.</a:t>
            </a:r>
            <a:endParaRPr lang="en-US" sz="1750" dirty="0"/>
          </a:p>
        </p:txBody>
      </p:sp>
      <p:sp>
        <p:nvSpPr>
          <p:cNvPr id="5" name="Text 2"/>
          <p:cNvSpPr/>
          <p:nvPr/>
        </p:nvSpPr>
        <p:spPr>
          <a:xfrm>
            <a:off x="6280190" y="3696533"/>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Aptos" panose="020B0004020202020204" pitchFamily="34" charset="0"/>
                <a:ea typeface="Petrona Bold" pitchFamily="34" charset="-122"/>
                <a:cs typeface="Petrona Bold" pitchFamily="34" charset="-120"/>
              </a:rPr>
              <a:t>results in:</a:t>
            </a:r>
            <a:endParaRPr lang="en-US" sz="2800" dirty="0">
              <a:latin typeface="Aptos" panose="020B0004020202020204" pitchFamily="34" charset="0"/>
            </a:endParaRPr>
          </a:p>
        </p:txBody>
      </p:sp>
      <p:pic>
        <p:nvPicPr>
          <p:cNvPr id="6" name="Image 1" descr="preencoded.png"/>
          <p:cNvPicPr>
            <a:picLocks noChangeAspect="1"/>
          </p:cNvPicPr>
          <p:nvPr/>
        </p:nvPicPr>
        <p:blipFill>
          <a:blip r:embed="rId4"/>
          <a:stretch>
            <a:fillRect/>
          </a:stretch>
        </p:blipFill>
        <p:spPr>
          <a:xfrm>
            <a:off x="6365200" y="4660583"/>
            <a:ext cx="340162" cy="425291"/>
          </a:xfrm>
          <a:prstGeom prst="rect">
            <a:avLst/>
          </a:prstGeom>
        </p:spPr>
      </p:pic>
      <p:sp>
        <p:nvSpPr>
          <p:cNvPr id="7" name="Text 3"/>
          <p:cNvSpPr/>
          <p:nvPr/>
        </p:nvSpPr>
        <p:spPr>
          <a:xfrm>
            <a:off x="7017306" y="4691777"/>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better communication, safety, efficiency,</a:t>
            </a:r>
            <a:endParaRPr lang="en-US" sz="1750" dirty="0"/>
          </a:p>
        </p:txBody>
      </p:sp>
      <p:pic>
        <p:nvPicPr>
          <p:cNvPr id="8" name="Image 2" descr="preencoded.png"/>
          <p:cNvPicPr>
            <a:picLocks noChangeAspect="1"/>
          </p:cNvPicPr>
          <p:nvPr/>
        </p:nvPicPr>
        <p:blipFill>
          <a:blip r:embed="rId4"/>
          <a:stretch>
            <a:fillRect/>
          </a:stretch>
        </p:blipFill>
        <p:spPr>
          <a:xfrm>
            <a:off x="6365200" y="5597485"/>
            <a:ext cx="340162" cy="425291"/>
          </a:xfrm>
          <a:prstGeom prst="rect">
            <a:avLst/>
          </a:prstGeom>
        </p:spPr>
      </p:pic>
      <p:sp>
        <p:nvSpPr>
          <p:cNvPr id="9" name="Text 4"/>
          <p:cNvSpPr/>
          <p:nvPr/>
        </p:nvSpPr>
        <p:spPr>
          <a:xfrm>
            <a:off x="7017306" y="5628680"/>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improved relationships, decision-making and harmony</a:t>
            </a:r>
            <a:endParaRPr lang="en-US" sz="1750" dirty="0"/>
          </a:p>
        </p:txBody>
      </p:sp>
      <p:sp>
        <p:nvSpPr>
          <p:cNvPr id="10" name="Прямоугольник 9">
            <a:extLst>
              <a:ext uri="{FF2B5EF4-FFF2-40B4-BE49-F238E27FC236}">
                <a16:creationId xmlns:a16="http://schemas.microsoft.com/office/drawing/2014/main" id="{50AA23CC-CCE1-3EC1-67D3-5C348C3CAC01}"/>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2" name="Рисунок 1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1029B968-7E5B-B510-8A6C-4C385AE1320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815262" y="0"/>
            <a:ext cx="6815138" cy="8229600"/>
          </a:xfrm>
          <a:prstGeom prst="rect">
            <a:avLst/>
          </a:prstGeom>
        </p:spPr>
      </p:pic>
      <p:sp>
        <p:nvSpPr>
          <p:cNvPr id="3" name="Text 0"/>
          <p:cNvSpPr/>
          <p:nvPr/>
        </p:nvSpPr>
        <p:spPr>
          <a:xfrm>
            <a:off x="803057" y="801688"/>
            <a:ext cx="6815138" cy="744260"/>
          </a:xfrm>
          <a:prstGeom prst="rect">
            <a:avLst/>
          </a:prstGeom>
          <a:noFill/>
          <a:ln/>
        </p:spPr>
        <p:txBody>
          <a:bodyPr wrap="none" lIns="0" tIns="0" rIns="0" bIns="0" rtlCol="0" anchor="t"/>
          <a:lstStyle/>
          <a:p>
            <a:pPr marL="0" indent="0" algn="l">
              <a:lnSpc>
                <a:spcPts val="5850"/>
              </a:lnSpc>
              <a:buNone/>
            </a:pPr>
            <a:r>
              <a:rPr lang="en-US" sz="4000" b="1" dirty="0">
                <a:solidFill>
                  <a:srgbClr val="000000"/>
                </a:solidFill>
                <a:latin typeface="Aptos" panose="020B0004020202020204" pitchFamily="34" charset="0"/>
                <a:ea typeface="Petrona Bold" pitchFamily="34" charset="-122"/>
                <a:cs typeface="Petrona Bold" pitchFamily="34" charset="-120"/>
              </a:rPr>
              <a:t>Areas of Communication</a:t>
            </a:r>
            <a:endParaRPr lang="en-US" sz="4000" dirty="0">
              <a:latin typeface="Aptos" panose="020B0004020202020204" pitchFamily="34" charset="0"/>
            </a:endParaRPr>
          </a:p>
        </p:txBody>
      </p:sp>
      <p:sp>
        <p:nvSpPr>
          <p:cNvPr id="4" name="Text 1"/>
          <p:cNvSpPr/>
          <p:nvPr/>
        </p:nvSpPr>
        <p:spPr>
          <a:xfrm>
            <a:off x="798513" y="3045732"/>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Crewmembers/ office day by day</a:t>
            </a:r>
            <a:endParaRPr lang="en-US" sz="1750" dirty="0"/>
          </a:p>
        </p:txBody>
      </p:sp>
      <p:sp>
        <p:nvSpPr>
          <p:cNvPr id="5" name="Text 2"/>
          <p:cNvSpPr/>
          <p:nvPr/>
        </p:nvSpPr>
        <p:spPr>
          <a:xfrm>
            <a:off x="798513" y="348793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Air traffic control</a:t>
            </a:r>
            <a:endParaRPr lang="en-US" sz="1750" dirty="0"/>
          </a:p>
        </p:txBody>
      </p:sp>
      <p:sp>
        <p:nvSpPr>
          <p:cNvPr id="6" name="Text 3"/>
          <p:cNvSpPr/>
          <p:nvPr/>
        </p:nvSpPr>
        <p:spPr>
          <a:xfrm>
            <a:off x="798513" y="393012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Other Aircraft</a:t>
            </a:r>
            <a:endParaRPr lang="en-US" sz="1750" dirty="0"/>
          </a:p>
        </p:txBody>
      </p:sp>
      <p:sp>
        <p:nvSpPr>
          <p:cNvPr id="7" name="Text 4"/>
          <p:cNvSpPr/>
          <p:nvPr/>
        </p:nvSpPr>
        <p:spPr>
          <a:xfrm>
            <a:off x="798513" y="437232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Passengers</a:t>
            </a:r>
            <a:endParaRPr lang="en-US" sz="1750" dirty="0"/>
          </a:p>
        </p:txBody>
      </p:sp>
      <p:sp>
        <p:nvSpPr>
          <p:cNvPr id="8" name="Text 5"/>
          <p:cNvSpPr/>
          <p:nvPr/>
        </p:nvSpPr>
        <p:spPr>
          <a:xfrm>
            <a:off x="798513" y="481452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Aircraft itself (MCP, FMA)</a:t>
            </a:r>
            <a:endParaRPr lang="en-US" sz="1750" dirty="0"/>
          </a:p>
        </p:txBody>
      </p:sp>
      <p:pic>
        <p:nvPicPr>
          <p:cNvPr id="10" name="Рисунок 9"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1AF600E3-F9EC-8C31-FC0A-660FCC90836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75390" y="801688"/>
            <a:ext cx="5479733" cy="595432"/>
          </a:xfrm>
          <a:prstGeom prst="rect">
            <a:avLst/>
          </a:prstGeom>
          <a:noFill/>
          <a:ln/>
        </p:spPr>
        <p:txBody>
          <a:bodyPr wrap="none" lIns="0" tIns="0" rIns="0" bIns="0" rtlCol="0" anchor="t"/>
          <a:lstStyle/>
          <a:p>
            <a:pPr marL="0" indent="0" algn="l">
              <a:lnSpc>
                <a:spcPts val="4650"/>
              </a:lnSpc>
              <a:buNone/>
            </a:pPr>
            <a:r>
              <a:rPr lang="en-US" sz="4000" b="1" dirty="0">
                <a:solidFill>
                  <a:srgbClr val="000000"/>
                </a:solidFill>
                <a:latin typeface="Aptos" panose="020B0004020202020204" pitchFamily="34" charset="0"/>
                <a:ea typeface="Petrona Bold" pitchFamily="34" charset="-122"/>
                <a:cs typeface="Petrona Bold" pitchFamily="34" charset="-120"/>
              </a:rPr>
              <a:t>Types of Communication</a:t>
            </a:r>
            <a:endParaRPr lang="en-US" sz="4000" dirty="0">
              <a:latin typeface="Aptos" panose="020B0004020202020204" pitchFamily="34" charset="0"/>
            </a:endParaRPr>
          </a:p>
        </p:txBody>
      </p:sp>
      <p:sp>
        <p:nvSpPr>
          <p:cNvPr id="4" name="Shape 1"/>
          <p:cNvSpPr/>
          <p:nvPr/>
        </p:nvSpPr>
        <p:spPr>
          <a:xfrm>
            <a:off x="6280190" y="3210401"/>
            <a:ext cx="3664744" cy="1258729"/>
          </a:xfrm>
          <a:prstGeom prst="roundRect">
            <a:avLst>
              <a:gd name="adj" fmla="val 11623"/>
            </a:avLst>
          </a:prstGeom>
          <a:solidFill>
            <a:srgbClr val="FFFFFF">
              <a:alpha val="95000"/>
            </a:srgbClr>
          </a:solidFill>
          <a:ln w="30480">
            <a:solidFill>
              <a:srgbClr val="B2D4E5"/>
            </a:solidFill>
            <a:prstDash val="solid"/>
          </a:ln>
        </p:spPr>
        <p:txBody>
          <a:bodyPr/>
          <a:lstStyle/>
          <a:p>
            <a:endParaRPr lang="ru-RU"/>
          </a:p>
        </p:txBody>
      </p:sp>
      <p:sp>
        <p:nvSpPr>
          <p:cNvPr id="5" name="Shape 2"/>
          <p:cNvSpPr/>
          <p:nvPr/>
        </p:nvSpPr>
        <p:spPr>
          <a:xfrm>
            <a:off x="6249710" y="3210401"/>
            <a:ext cx="121920" cy="1258729"/>
          </a:xfrm>
          <a:prstGeom prst="roundRect">
            <a:avLst>
              <a:gd name="adj" fmla="val 78139"/>
            </a:avLst>
          </a:prstGeom>
          <a:solidFill>
            <a:srgbClr val="007EBD"/>
          </a:solidFill>
          <a:ln/>
        </p:spPr>
        <p:txBody>
          <a:bodyPr/>
          <a:lstStyle/>
          <a:p>
            <a:endParaRPr lang="ru-RU"/>
          </a:p>
        </p:txBody>
      </p:sp>
      <p:sp>
        <p:nvSpPr>
          <p:cNvPr id="6" name="Text 3"/>
          <p:cNvSpPr/>
          <p:nvPr/>
        </p:nvSpPr>
        <p:spPr>
          <a:xfrm>
            <a:off x="6628924" y="3467695"/>
            <a:ext cx="3058716" cy="744141"/>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Operating procedures (OM)-SOP (example)</a:t>
            </a:r>
            <a:endParaRPr lang="en-US" sz="2300" dirty="0">
              <a:latin typeface="Aptos" panose="020B0004020202020204" pitchFamily="34" charset="0"/>
            </a:endParaRPr>
          </a:p>
        </p:txBody>
      </p:sp>
      <p:sp>
        <p:nvSpPr>
          <p:cNvPr id="7" name="Shape 4"/>
          <p:cNvSpPr/>
          <p:nvPr/>
        </p:nvSpPr>
        <p:spPr>
          <a:xfrm>
            <a:off x="10171748" y="3210401"/>
            <a:ext cx="3664863" cy="1258729"/>
          </a:xfrm>
          <a:prstGeom prst="roundRect">
            <a:avLst>
              <a:gd name="adj" fmla="val 11623"/>
            </a:avLst>
          </a:prstGeom>
          <a:solidFill>
            <a:srgbClr val="FFFFFF">
              <a:alpha val="95000"/>
            </a:srgbClr>
          </a:solidFill>
          <a:ln w="30480">
            <a:solidFill>
              <a:srgbClr val="B2D4E5"/>
            </a:solidFill>
            <a:prstDash val="solid"/>
          </a:ln>
        </p:spPr>
        <p:txBody>
          <a:bodyPr/>
          <a:lstStyle/>
          <a:p>
            <a:endParaRPr lang="ru-RU"/>
          </a:p>
        </p:txBody>
      </p:sp>
      <p:sp>
        <p:nvSpPr>
          <p:cNvPr id="8" name="Shape 5"/>
          <p:cNvSpPr/>
          <p:nvPr/>
        </p:nvSpPr>
        <p:spPr>
          <a:xfrm>
            <a:off x="10141268" y="3210401"/>
            <a:ext cx="121920" cy="1258729"/>
          </a:xfrm>
          <a:prstGeom prst="roundRect">
            <a:avLst>
              <a:gd name="adj" fmla="val 78139"/>
            </a:avLst>
          </a:prstGeom>
          <a:solidFill>
            <a:srgbClr val="007EBD"/>
          </a:solidFill>
          <a:ln/>
        </p:spPr>
        <p:txBody>
          <a:bodyPr/>
          <a:lstStyle/>
          <a:p>
            <a:endParaRPr lang="ru-RU"/>
          </a:p>
        </p:txBody>
      </p:sp>
      <p:sp>
        <p:nvSpPr>
          <p:cNvPr id="9" name="Text 6"/>
          <p:cNvSpPr/>
          <p:nvPr/>
        </p:nvSpPr>
        <p:spPr>
          <a:xfrm>
            <a:off x="10520482" y="3467695"/>
            <a:ext cx="3058835" cy="744141"/>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Leadership communication</a:t>
            </a:r>
            <a:endParaRPr lang="en-US" sz="2300" dirty="0">
              <a:latin typeface="Aptos" panose="020B0004020202020204" pitchFamily="34" charset="0"/>
            </a:endParaRPr>
          </a:p>
        </p:txBody>
      </p:sp>
      <p:sp>
        <p:nvSpPr>
          <p:cNvPr id="10" name="Shape 7"/>
          <p:cNvSpPr/>
          <p:nvPr/>
        </p:nvSpPr>
        <p:spPr>
          <a:xfrm>
            <a:off x="6280190" y="4695944"/>
            <a:ext cx="3664744" cy="1258729"/>
          </a:xfrm>
          <a:prstGeom prst="roundRect">
            <a:avLst>
              <a:gd name="adj" fmla="val 11623"/>
            </a:avLst>
          </a:prstGeom>
          <a:solidFill>
            <a:srgbClr val="FFFFFF">
              <a:alpha val="95000"/>
            </a:srgbClr>
          </a:solidFill>
          <a:ln w="30480">
            <a:solidFill>
              <a:srgbClr val="B2D4E5"/>
            </a:solidFill>
            <a:prstDash val="solid"/>
          </a:ln>
        </p:spPr>
        <p:txBody>
          <a:bodyPr/>
          <a:lstStyle/>
          <a:p>
            <a:endParaRPr lang="ru-RU"/>
          </a:p>
        </p:txBody>
      </p:sp>
      <p:sp>
        <p:nvSpPr>
          <p:cNvPr id="11" name="Shape 8"/>
          <p:cNvSpPr/>
          <p:nvPr/>
        </p:nvSpPr>
        <p:spPr>
          <a:xfrm>
            <a:off x="6249710" y="4695944"/>
            <a:ext cx="121920" cy="1258729"/>
          </a:xfrm>
          <a:prstGeom prst="roundRect">
            <a:avLst>
              <a:gd name="adj" fmla="val 78139"/>
            </a:avLst>
          </a:prstGeom>
          <a:solidFill>
            <a:srgbClr val="007EBD"/>
          </a:solidFill>
          <a:ln/>
        </p:spPr>
        <p:txBody>
          <a:bodyPr/>
          <a:lstStyle/>
          <a:p>
            <a:endParaRPr lang="ru-RU"/>
          </a:p>
        </p:txBody>
      </p:sp>
      <p:sp>
        <p:nvSpPr>
          <p:cNvPr id="12" name="Text 9"/>
          <p:cNvSpPr/>
          <p:nvPr/>
        </p:nvSpPr>
        <p:spPr>
          <a:xfrm>
            <a:off x="6628924" y="4953238"/>
            <a:ext cx="3058716" cy="744141"/>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Inappropriate communication</a:t>
            </a:r>
            <a:endParaRPr lang="en-US" sz="2300" dirty="0">
              <a:latin typeface="Aptos" panose="020B0004020202020204" pitchFamily="34" charset="0"/>
            </a:endParaRPr>
          </a:p>
        </p:txBody>
      </p:sp>
      <p:sp>
        <p:nvSpPr>
          <p:cNvPr id="13" name="Прямоугольник 12">
            <a:extLst>
              <a:ext uri="{FF2B5EF4-FFF2-40B4-BE49-F238E27FC236}">
                <a16:creationId xmlns:a16="http://schemas.microsoft.com/office/drawing/2014/main" id="{FC2DA92D-8EB5-521B-1A77-7295607D2EB2}"/>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5" name="Рисунок 14"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FF5BAAAE-5359-4FF9-751E-DFA3AFBDDDF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50210" y="0"/>
            <a:ext cx="6280190" cy="8229600"/>
          </a:xfrm>
          <a:prstGeom prst="rect">
            <a:avLst/>
          </a:prstGeom>
        </p:spPr>
      </p:pic>
      <p:sp>
        <p:nvSpPr>
          <p:cNvPr id="3" name="Text 0"/>
          <p:cNvSpPr/>
          <p:nvPr/>
        </p:nvSpPr>
        <p:spPr>
          <a:xfrm>
            <a:off x="798512" y="801688"/>
            <a:ext cx="6280189" cy="595432"/>
          </a:xfrm>
          <a:prstGeom prst="rect">
            <a:avLst/>
          </a:prstGeom>
          <a:noFill/>
          <a:ln/>
        </p:spPr>
        <p:txBody>
          <a:bodyPr wrap="none" lIns="0" tIns="0" rIns="0" bIns="0" rtlCol="0" anchor="t"/>
          <a:lstStyle/>
          <a:p>
            <a:pPr marL="0" indent="0" algn="l">
              <a:lnSpc>
                <a:spcPts val="4650"/>
              </a:lnSpc>
              <a:buNone/>
            </a:pPr>
            <a:r>
              <a:rPr lang="en-US" sz="4000" b="1" dirty="0">
                <a:solidFill>
                  <a:srgbClr val="000000"/>
                </a:solidFill>
                <a:latin typeface="Aptos" panose="020B0004020202020204" pitchFamily="34" charset="0"/>
                <a:ea typeface="Petrona Bold" pitchFamily="34" charset="-122"/>
                <a:cs typeface="Petrona Bold" pitchFamily="34" charset="-120"/>
              </a:rPr>
              <a:t>Communication - Briefings</a:t>
            </a:r>
            <a:endParaRPr lang="en-US" sz="4000" dirty="0">
              <a:latin typeface="Aptos" panose="020B0004020202020204" pitchFamily="34" charset="0"/>
            </a:endParaRPr>
          </a:p>
        </p:txBody>
      </p:sp>
      <p:sp>
        <p:nvSpPr>
          <p:cNvPr id="4" name="Text 1"/>
          <p:cNvSpPr/>
          <p:nvPr/>
        </p:nvSpPr>
        <p:spPr>
          <a:xfrm>
            <a:off x="793788" y="2046248"/>
            <a:ext cx="7556421" cy="362903"/>
          </a:xfrm>
          <a:prstGeom prst="rect">
            <a:avLst/>
          </a:prstGeom>
          <a:noFill/>
          <a:ln/>
        </p:spPr>
        <p:txBody>
          <a:bodyPr wrap="none" lIns="0" tIns="0" rIns="0" bIns="0" rtlCol="0" anchor="t"/>
          <a:lstStyle/>
          <a:p>
            <a:pPr marL="0" indent="0" algn="l">
              <a:lnSpc>
                <a:spcPts val="2850"/>
              </a:lnSpc>
              <a:buNone/>
            </a:pPr>
            <a:r>
              <a:rPr lang="en-US" sz="2000" b="1" dirty="0">
                <a:solidFill>
                  <a:srgbClr val="272525"/>
                </a:solidFill>
                <a:latin typeface="Inter" pitchFamily="34" charset="0"/>
                <a:ea typeface="Inter" pitchFamily="34" charset="-122"/>
                <a:cs typeface="Inter" pitchFamily="34" charset="-120"/>
              </a:rPr>
              <a:t>There are three main aspects of a good briefing:</a:t>
            </a:r>
            <a:endParaRPr lang="en-US" sz="2000" dirty="0"/>
          </a:p>
        </p:txBody>
      </p:sp>
      <p:sp>
        <p:nvSpPr>
          <p:cNvPr id="5" name="Shape 2"/>
          <p:cNvSpPr/>
          <p:nvPr/>
        </p:nvSpPr>
        <p:spPr>
          <a:xfrm>
            <a:off x="793790" y="2865834"/>
            <a:ext cx="510302" cy="510302"/>
          </a:xfrm>
          <a:prstGeom prst="roundRect">
            <a:avLst>
              <a:gd name="adj" fmla="val 18669"/>
            </a:avLst>
          </a:prstGeom>
          <a:solidFill>
            <a:srgbClr val="CCEEFF"/>
          </a:solidFill>
          <a:ln w="7620">
            <a:solidFill>
              <a:srgbClr val="B2D4E5"/>
            </a:solidFill>
            <a:prstDash val="solid"/>
          </a:ln>
        </p:spPr>
        <p:txBody>
          <a:bodyPr/>
          <a:lstStyle/>
          <a:p>
            <a:endParaRPr lang="ru-RU"/>
          </a:p>
        </p:txBody>
      </p:sp>
      <p:sp>
        <p:nvSpPr>
          <p:cNvPr id="6" name="Text 3"/>
          <p:cNvSpPr/>
          <p:nvPr/>
        </p:nvSpPr>
        <p:spPr>
          <a:xfrm>
            <a:off x="1530906" y="2939534"/>
            <a:ext cx="6819305"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It should be interactive - a two or three way communication</a:t>
            </a:r>
            <a:endParaRPr lang="en-US" sz="1750" b="1" dirty="0"/>
          </a:p>
        </p:txBody>
      </p:sp>
      <p:sp>
        <p:nvSpPr>
          <p:cNvPr id="7" name="Shape 4"/>
          <p:cNvSpPr/>
          <p:nvPr/>
        </p:nvSpPr>
        <p:spPr>
          <a:xfrm>
            <a:off x="793790" y="3829764"/>
            <a:ext cx="510302" cy="510302"/>
          </a:xfrm>
          <a:prstGeom prst="roundRect">
            <a:avLst>
              <a:gd name="adj" fmla="val 18669"/>
            </a:avLst>
          </a:prstGeom>
          <a:solidFill>
            <a:srgbClr val="CCEEFF"/>
          </a:solidFill>
          <a:ln w="7620">
            <a:solidFill>
              <a:srgbClr val="B2D4E5"/>
            </a:solidFill>
            <a:prstDash val="solid"/>
          </a:ln>
        </p:spPr>
        <p:txBody>
          <a:bodyPr/>
          <a:lstStyle/>
          <a:p>
            <a:endParaRPr lang="ru-RU"/>
          </a:p>
        </p:txBody>
      </p:sp>
      <p:sp>
        <p:nvSpPr>
          <p:cNvPr id="8" name="Text 5"/>
          <p:cNvSpPr/>
          <p:nvPr/>
        </p:nvSpPr>
        <p:spPr>
          <a:xfrm>
            <a:off x="1530906" y="3903464"/>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It should be relevant to the current situation - dealing with relevant issues</a:t>
            </a:r>
            <a:endParaRPr lang="en-US" sz="1750" dirty="0"/>
          </a:p>
        </p:txBody>
      </p:sp>
      <p:sp>
        <p:nvSpPr>
          <p:cNvPr id="9" name="Shape 6"/>
          <p:cNvSpPr/>
          <p:nvPr/>
        </p:nvSpPr>
        <p:spPr>
          <a:xfrm>
            <a:off x="793790" y="5082897"/>
            <a:ext cx="510302" cy="510302"/>
          </a:xfrm>
          <a:prstGeom prst="roundRect">
            <a:avLst>
              <a:gd name="adj" fmla="val 18669"/>
            </a:avLst>
          </a:prstGeom>
          <a:solidFill>
            <a:srgbClr val="CCEEFF"/>
          </a:solidFill>
          <a:ln w="7620">
            <a:solidFill>
              <a:srgbClr val="B2D4E5"/>
            </a:solidFill>
            <a:prstDash val="solid"/>
          </a:ln>
        </p:spPr>
        <p:txBody>
          <a:bodyPr/>
          <a:lstStyle/>
          <a:p>
            <a:endParaRPr lang="ru-RU"/>
          </a:p>
        </p:txBody>
      </p:sp>
      <p:sp>
        <p:nvSpPr>
          <p:cNvPr id="10" name="Text 7"/>
          <p:cNvSpPr/>
          <p:nvPr/>
        </p:nvSpPr>
        <p:spPr>
          <a:xfrm>
            <a:off x="1530906" y="5156597"/>
            <a:ext cx="6819305" cy="686038"/>
          </a:xfrm>
          <a:prstGeom prst="rect">
            <a:avLst/>
          </a:prstGeom>
          <a:noFill/>
          <a:ln/>
        </p:spPr>
        <p:txBody>
          <a:bodyPr wrap="none" lIns="0" tIns="0" rIns="0" bIns="0" rtlCol="0" anchor="t"/>
          <a:lstStyle/>
          <a:p>
            <a:pPr>
              <a:lnSpc>
                <a:spcPts val="2850"/>
              </a:lnSpc>
            </a:pPr>
            <a:r>
              <a:rPr lang="en-US" sz="1750" b="1" dirty="0">
                <a:solidFill>
                  <a:srgbClr val="272525"/>
                </a:solidFill>
                <a:latin typeface="Inter" pitchFamily="34" charset="0"/>
                <a:ea typeface="Inter" pitchFamily="34" charset="-122"/>
                <a:cs typeface="Inter" pitchFamily="34" charset="-120"/>
              </a:rPr>
              <a:t>It should be closed loop so </a:t>
            </a:r>
            <a:r>
              <a:rPr lang="en-US" b="1" dirty="0">
                <a:solidFill>
                  <a:srgbClr val="000000"/>
                </a:solidFill>
                <a:latin typeface="Aptos" panose="020B0004020202020204" pitchFamily="34" charset="0"/>
                <a:ea typeface="Petrona Bold" pitchFamily="34" charset="-122"/>
                <a:cs typeface="Petrona Bold" pitchFamily="34" charset="-120"/>
              </a:rPr>
              <a:t>that the concepts are mutually </a:t>
            </a:r>
          </a:p>
          <a:p>
            <a:pPr>
              <a:lnSpc>
                <a:spcPts val="2850"/>
              </a:lnSpc>
            </a:pPr>
            <a:r>
              <a:rPr lang="en-US" b="1" dirty="0">
                <a:solidFill>
                  <a:srgbClr val="000000"/>
                </a:solidFill>
                <a:latin typeface="Aptos" panose="020B0004020202020204" pitchFamily="34" charset="0"/>
                <a:ea typeface="Petrona Bold" pitchFamily="34" charset="-122"/>
                <a:cs typeface="Petrona Bold" pitchFamily="34" charset="-120"/>
              </a:rPr>
              <a:t>understood and agreed upon</a:t>
            </a:r>
            <a:endParaRPr lang="en-US" b="1" dirty="0">
              <a:latin typeface="Aptos" panose="020B0004020202020204" pitchFamily="34" charset="0"/>
            </a:endParaRPr>
          </a:p>
          <a:p>
            <a:pPr>
              <a:lnSpc>
                <a:spcPts val="2850"/>
              </a:lnSpc>
            </a:pPr>
            <a:endParaRPr lang="en-US" b="1" dirty="0">
              <a:latin typeface="Aptos" panose="020B0004020202020204" pitchFamily="34" charset="0"/>
            </a:endParaRPr>
          </a:p>
          <a:p>
            <a:pPr marL="0" indent="0" algn="l">
              <a:lnSpc>
                <a:spcPts val="2850"/>
              </a:lnSpc>
              <a:buNone/>
            </a:pPr>
            <a:endParaRPr lang="en-US" sz="1750" b="1" dirty="0"/>
          </a:p>
        </p:txBody>
      </p:sp>
      <p:pic>
        <p:nvPicPr>
          <p:cNvPr id="14" name="Рисунок 13"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DD2F2AA7-927A-1702-0967-DED7D859740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7921" y="801688"/>
            <a:ext cx="14630400" cy="2835235"/>
          </a:xfrm>
          <a:prstGeom prst="rect">
            <a:avLst/>
          </a:prstGeom>
        </p:spPr>
      </p:pic>
      <p:sp>
        <p:nvSpPr>
          <p:cNvPr id="3" name="Text 0"/>
          <p:cNvSpPr/>
          <p:nvPr/>
        </p:nvSpPr>
        <p:spPr>
          <a:xfrm>
            <a:off x="801410" y="4114800"/>
            <a:ext cx="4841081" cy="595432"/>
          </a:xfrm>
          <a:prstGeom prst="rect">
            <a:avLst/>
          </a:prstGeom>
          <a:noFill/>
          <a:ln/>
        </p:spPr>
        <p:txBody>
          <a:bodyPr wrap="none" lIns="0" tIns="0" rIns="0" bIns="0" rtlCol="0" anchor="t"/>
          <a:lstStyle/>
          <a:p>
            <a:pPr marL="0" indent="0" algn="l">
              <a:lnSpc>
                <a:spcPts val="4650"/>
              </a:lnSpc>
              <a:buNone/>
            </a:pPr>
            <a:r>
              <a:rPr lang="en-US" sz="4000" b="1" dirty="0">
                <a:solidFill>
                  <a:srgbClr val="000000"/>
                </a:solidFill>
                <a:latin typeface="Aptos" panose="020B0004020202020204" pitchFamily="34" charset="0"/>
                <a:ea typeface="Petrona Bold" pitchFamily="34" charset="-122"/>
                <a:cs typeface="Petrona Bold" pitchFamily="34" charset="-120"/>
              </a:rPr>
              <a:t>Communication Tools</a:t>
            </a:r>
            <a:endParaRPr lang="en-US" sz="4000" dirty="0">
              <a:latin typeface="Aptos" panose="020B0004020202020204" pitchFamily="34" charset="0"/>
            </a:endParaRPr>
          </a:p>
        </p:txBody>
      </p:sp>
      <p:sp>
        <p:nvSpPr>
          <p:cNvPr id="4" name="Shape 1"/>
          <p:cNvSpPr/>
          <p:nvPr/>
        </p:nvSpPr>
        <p:spPr>
          <a:xfrm>
            <a:off x="793849" y="5227979"/>
            <a:ext cx="13042821" cy="840938"/>
          </a:xfrm>
          <a:prstGeom prst="roundRect">
            <a:avLst>
              <a:gd name="adj" fmla="val 11329"/>
            </a:avLst>
          </a:prstGeom>
          <a:solidFill>
            <a:srgbClr val="CCEEFF"/>
          </a:solidFill>
          <a:ln w="7620">
            <a:solidFill>
              <a:srgbClr val="B2D4E5"/>
            </a:solidFill>
            <a:prstDash val="solid"/>
          </a:ln>
        </p:spPr>
        <p:txBody>
          <a:bodyPr/>
          <a:lstStyle/>
          <a:p>
            <a:endParaRPr lang="ru-RU"/>
          </a:p>
        </p:txBody>
      </p:sp>
      <p:sp>
        <p:nvSpPr>
          <p:cNvPr id="5" name="Shape 2"/>
          <p:cNvSpPr/>
          <p:nvPr/>
        </p:nvSpPr>
        <p:spPr>
          <a:xfrm>
            <a:off x="801469" y="5235599"/>
            <a:ext cx="4342448" cy="825698"/>
          </a:xfrm>
          <a:prstGeom prst="roundRect">
            <a:avLst>
              <a:gd name="adj" fmla="val 11538"/>
            </a:avLst>
          </a:prstGeom>
          <a:solidFill>
            <a:srgbClr val="CCEEFF"/>
          </a:solidFill>
          <a:ln/>
        </p:spPr>
        <p:txBody>
          <a:bodyPr/>
          <a:lstStyle/>
          <a:p>
            <a:endParaRPr lang="ru-RU"/>
          </a:p>
        </p:txBody>
      </p:sp>
      <p:sp>
        <p:nvSpPr>
          <p:cNvPr id="6" name="Text 3"/>
          <p:cNvSpPr/>
          <p:nvPr/>
        </p:nvSpPr>
        <p:spPr>
          <a:xfrm>
            <a:off x="1028283" y="546241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ptos" panose="020B0004020202020204" pitchFamily="34" charset="0"/>
                <a:ea typeface="Petrona Bold" pitchFamily="34" charset="-122"/>
                <a:cs typeface="Petrona Bold" pitchFamily="34" charset="-120"/>
              </a:rPr>
              <a:t>Call-outs-80 Kn</a:t>
            </a:r>
            <a:endParaRPr lang="en-US" sz="2300" dirty="0">
              <a:latin typeface="Aptos" panose="020B0004020202020204" pitchFamily="34" charset="0"/>
            </a:endParaRPr>
          </a:p>
        </p:txBody>
      </p:sp>
      <p:sp>
        <p:nvSpPr>
          <p:cNvPr id="7" name="Shape 4"/>
          <p:cNvSpPr/>
          <p:nvPr/>
        </p:nvSpPr>
        <p:spPr>
          <a:xfrm>
            <a:off x="5143916" y="5235599"/>
            <a:ext cx="4342567" cy="825698"/>
          </a:xfrm>
          <a:prstGeom prst="rect">
            <a:avLst/>
          </a:prstGeom>
          <a:solidFill>
            <a:srgbClr val="CCEEFF"/>
          </a:solidFill>
          <a:ln/>
        </p:spPr>
        <p:txBody>
          <a:bodyPr/>
          <a:lstStyle/>
          <a:p>
            <a:endParaRPr lang="ru-RU"/>
          </a:p>
        </p:txBody>
      </p:sp>
      <p:sp>
        <p:nvSpPr>
          <p:cNvPr id="8" name="Shape 5"/>
          <p:cNvSpPr/>
          <p:nvPr/>
        </p:nvSpPr>
        <p:spPr>
          <a:xfrm>
            <a:off x="5143916" y="5235599"/>
            <a:ext cx="30480" cy="825698"/>
          </a:xfrm>
          <a:prstGeom prst="roundRect">
            <a:avLst>
              <a:gd name="adj" fmla="val 312558"/>
            </a:avLst>
          </a:prstGeom>
          <a:solidFill>
            <a:srgbClr val="B2D4E5"/>
          </a:solidFill>
          <a:ln/>
        </p:spPr>
        <p:txBody>
          <a:bodyPr/>
          <a:lstStyle/>
          <a:p>
            <a:endParaRPr lang="ru-RU"/>
          </a:p>
        </p:txBody>
      </p:sp>
      <p:sp>
        <p:nvSpPr>
          <p:cNvPr id="9" name="Text 6"/>
          <p:cNvSpPr/>
          <p:nvPr/>
        </p:nvSpPr>
        <p:spPr>
          <a:xfrm>
            <a:off x="5370730" y="5462413"/>
            <a:ext cx="3009900" cy="372070"/>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Challenge &amp; Response</a:t>
            </a:r>
            <a:endParaRPr lang="en-US" sz="2300" dirty="0">
              <a:latin typeface="Aptos" panose="020B0004020202020204" pitchFamily="34" charset="0"/>
            </a:endParaRPr>
          </a:p>
        </p:txBody>
      </p:sp>
      <p:sp>
        <p:nvSpPr>
          <p:cNvPr id="10" name="Shape 7"/>
          <p:cNvSpPr/>
          <p:nvPr/>
        </p:nvSpPr>
        <p:spPr>
          <a:xfrm>
            <a:off x="9486483" y="5235599"/>
            <a:ext cx="4342567" cy="825698"/>
          </a:xfrm>
          <a:prstGeom prst="rect">
            <a:avLst/>
          </a:prstGeom>
          <a:solidFill>
            <a:srgbClr val="CCEEFF"/>
          </a:solidFill>
          <a:ln/>
        </p:spPr>
        <p:txBody>
          <a:bodyPr/>
          <a:lstStyle/>
          <a:p>
            <a:endParaRPr lang="ru-RU"/>
          </a:p>
        </p:txBody>
      </p:sp>
      <p:sp>
        <p:nvSpPr>
          <p:cNvPr id="11" name="Shape 8"/>
          <p:cNvSpPr/>
          <p:nvPr/>
        </p:nvSpPr>
        <p:spPr>
          <a:xfrm>
            <a:off x="9486483" y="5235599"/>
            <a:ext cx="30480" cy="825698"/>
          </a:xfrm>
          <a:prstGeom prst="roundRect">
            <a:avLst>
              <a:gd name="adj" fmla="val 312558"/>
            </a:avLst>
          </a:prstGeom>
          <a:solidFill>
            <a:srgbClr val="B2D4E5"/>
          </a:solidFill>
          <a:ln/>
        </p:spPr>
        <p:txBody>
          <a:bodyPr/>
          <a:lstStyle/>
          <a:p>
            <a:endParaRPr lang="ru-RU"/>
          </a:p>
        </p:txBody>
      </p:sp>
      <p:sp>
        <p:nvSpPr>
          <p:cNvPr id="12" name="Text 9"/>
          <p:cNvSpPr/>
          <p:nvPr/>
        </p:nvSpPr>
        <p:spPr>
          <a:xfrm>
            <a:off x="9713297" y="5462413"/>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Closed Loop</a:t>
            </a:r>
            <a:endParaRPr lang="en-US" sz="2300" dirty="0">
              <a:latin typeface="Aptos" panose="020B0004020202020204" pitchFamily="34" charset="0"/>
            </a:endParaRPr>
          </a:p>
        </p:txBody>
      </p:sp>
      <p:sp>
        <p:nvSpPr>
          <p:cNvPr id="13" name="Прямоугольник 12">
            <a:extLst>
              <a:ext uri="{FF2B5EF4-FFF2-40B4-BE49-F238E27FC236}">
                <a16:creationId xmlns:a16="http://schemas.microsoft.com/office/drawing/2014/main" id="{7479F002-4FF9-9C28-EF50-171697009D87}"/>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5" name="Рисунок 14"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60FE29AF-6F3F-E7C7-930D-49872CA9383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8513" y="822802"/>
            <a:ext cx="6131676" cy="438388"/>
          </a:xfrm>
          <a:prstGeom prst="rect">
            <a:avLst/>
          </a:prstGeom>
          <a:noFill/>
          <a:ln/>
        </p:spPr>
        <p:txBody>
          <a:bodyPr wrap="none" lIns="0" tIns="0" rIns="0" bIns="0" rtlCol="0" anchor="t"/>
          <a:lstStyle/>
          <a:p>
            <a:pPr marL="0" indent="0" algn="l">
              <a:lnSpc>
                <a:spcPts val="3450"/>
              </a:lnSpc>
              <a:buNone/>
            </a:pPr>
            <a:r>
              <a:rPr lang="en-US" sz="4000" b="1" dirty="0">
                <a:solidFill>
                  <a:srgbClr val="000000"/>
                </a:solidFill>
                <a:latin typeface="Aptos" panose="020B0004020202020204" pitchFamily="34" charset="0"/>
                <a:ea typeface="Petrona Bold" pitchFamily="34" charset="-122"/>
                <a:cs typeface="Petrona Bold" pitchFamily="34" charset="-120"/>
              </a:rPr>
              <a:t>Communication – Closed Loop</a:t>
            </a:r>
            <a:endParaRPr lang="en-US" sz="4000" dirty="0">
              <a:latin typeface="Aptos" panose="020B0004020202020204" pitchFamily="34" charset="0"/>
            </a:endParaRPr>
          </a:p>
        </p:txBody>
      </p:sp>
      <p:sp>
        <p:nvSpPr>
          <p:cNvPr id="15" name="Прямоугольник 14">
            <a:extLst>
              <a:ext uri="{FF2B5EF4-FFF2-40B4-BE49-F238E27FC236}">
                <a16:creationId xmlns:a16="http://schemas.microsoft.com/office/drawing/2014/main" id="{F26988BE-5B6F-E7BE-CC77-39C0A6E4ED6A}"/>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graphicFrame>
        <p:nvGraphicFramePr>
          <p:cNvPr id="29" name="Object 2">
            <a:extLst>
              <a:ext uri="{FF2B5EF4-FFF2-40B4-BE49-F238E27FC236}">
                <a16:creationId xmlns:a16="http://schemas.microsoft.com/office/drawing/2014/main" id="{2DCFE958-56E6-621A-6E3B-85B82B7A6879}"/>
              </a:ext>
            </a:extLst>
          </p:cNvPr>
          <p:cNvGraphicFramePr>
            <a:graphicFrameLocks noChangeAspect="1"/>
          </p:cNvGraphicFramePr>
          <p:nvPr>
            <p:extLst>
              <p:ext uri="{D42A27DB-BD31-4B8C-83A1-F6EECF244321}">
                <p14:modId xmlns:p14="http://schemas.microsoft.com/office/powerpoint/2010/main" val="2512166235"/>
              </p:ext>
            </p:extLst>
          </p:nvPr>
        </p:nvGraphicFramePr>
        <p:xfrm>
          <a:off x="9944101" y="3699590"/>
          <a:ext cx="1527175" cy="2190750"/>
        </p:xfrm>
        <a:graphic>
          <a:graphicData uri="http://schemas.openxmlformats.org/presentationml/2006/ole">
            <mc:AlternateContent xmlns:mc="http://schemas.openxmlformats.org/markup-compatibility/2006">
              <mc:Choice xmlns:v="urn:schemas-microsoft-com:vml" Requires="v">
                <p:oleObj name="Bitmap Image" r:id="rId3" imgW="1371600" imgH="1968500" progId="Paint.Picture">
                  <p:embed/>
                </p:oleObj>
              </mc:Choice>
              <mc:Fallback>
                <p:oleObj name="Bitmap Image" r:id="rId3" imgW="1371600" imgH="1968500" progId="Paint.Picture">
                  <p:embed/>
                  <p:pic>
                    <p:nvPicPr>
                      <p:cNvPr id="36866" name="Object 2">
                        <a:extLst>
                          <a:ext uri="{FF2B5EF4-FFF2-40B4-BE49-F238E27FC236}">
                            <a16:creationId xmlns:a16="http://schemas.microsoft.com/office/drawing/2014/main" id="{8B0C05B2-E421-517D-9D86-9EE06E877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101" y="3699590"/>
                        <a:ext cx="1527175"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4">
            <a:extLst>
              <a:ext uri="{FF2B5EF4-FFF2-40B4-BE49-F238E27FC236}">
                <a16:creationId xmlns:a16="http://schemas.microsoft.com/office/drawing/2014/main" id="{B5EF011F-E694-E369-1353-12EF9E0C2A90}"/>
              </a:ext>
            </a:extLst>
          </p:cNvPr>
          <p:cNvSpPr txBox="1">
            <a:spLocks noChangeArrowheads="1"/>
          </p:cNvSpPr>
          <p:nvPr/>
        </p:nvSpPr>
        <p:spPr bwMode="auto">
          <a:xfrm>
            <a:off x="8648701" y="4690190"/>
            <a:ext cx="129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2400">
                <a:solidFill>
                  <a:schemeClr val="accent2"/>
                </a:solidFill>
                <a:latin typeface="Scandinavian Regular" pitchFamily="34" charset="0"/>
              </a:rPr>
              <a:t>Receiver</a:t>
            </a:r>
            <a:endParaRPr lang="en-US" altLang="en-US" sz="2400">
              <a:latin typeface="Scandinavian Regular" pitchFamily="34" charset="0"/>
            </a:endParaRPr>
          </a:p>
        </p:txBody>
      </p:sp>
      <p:grpSp>
        <p:nvGrpSpPr>
          <p:cNvPr id="31" name="Group 5">
            <a:extLst>
              <a:ext uri="{FF2B5EF4-FFF2-40B4-BE49-F238E27FC236}">
                <a16:creationId xmlns:a16="http://schemas.microsoft.com/office/drawing/2014/main" id="{E7C7728E-B652-FF6E-E9A1-A7DD1F52053E}"/>
              </a:ext>
            </a:extLst>
          </p:cNvPr>
          <p:cNvGrpSpPr>
            <a:grpSpLocks/>
          </p:cNvGrpSpPr>
          <p:nvPr/>
        </p:nvGrpSpPr>
        <p:grpSpPr bwMode="auto">
          <a:xfrm>
            <a:off x="4381500" y="2327990"/>
            <a:ext cx="5867400" cy="1219200"/>
            <a:chOff x="720" y="1008"/>
            <a:chExt cx="4560" cy="768"/>
          </a:xfrm>
        </p:grpSpPr>
        <p:sp>
          <p:nvSpPr>
            <p:cNvPr id="32" name="AutoShape 6">
              <a:extLst>
                <a:ext uri="{FF2B5EF4-FFF2-40B4-BE49-F238E27FC236}">
                  <a16:creationId xmlns:a16="http://schemas.microsoft.com/office/drawing/2014/main" id="{0525CC6D-039B-D216-6E57-1F5FA0D85499}"/>
                </a:ext>
              </a:extLst>
            </p:cNvPr>
            <p:cNvSpPr>
              <a:spLocks noChangeArrowheads="1"/>
            </p:cNvSpPr>
            <p:nvPr/>
          </p:nvSpPr>
          <p:spPr bwMode="auto">
            <a:xfrm>
              <a:off x="720" y="1008"/>
              <a:ext cx="4560" cy="768"/>
            </a:xfrm>
            <a:prstGeom prst="curvedDownArrow">
              <a:avLst>
                <a:gd name="adj1" fmla="val 65780"/>
                <a:gd name="adj2" fmla="val 176173"/>
                <a:gd name="adj3" fmla="val 44032"/>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LID19465" altLang="ru-RU" sz="1800"/>
            </a:p>
          </p:txBody>
        </p:sp>
        <p:sp>
          <p:nvSpPr>
            <p:cNvPr id="33" name="Text Box 7">
              <a:extLst>
                <a:ext uri="{FF2B5EF4-FFF2-40B4-BE49-F238E27FC236}">
                  <a16:creationId xmlns:a16="http://schemas.microsoft.com/office/drawing/2014/main" id="{A7DEC1CD-C861-C6F8-66B3-686DEA7D8412}"/>
                </a:ext>
              </a:extLst>
            </p:cNvPr>
            <p:cNvSpPr txBox="1">
              <a:spLocks noChangeArrowheads="1"/>
            </p:cNvSpPr>
            <p:nvPr/>
          </p:nvSpPr>
          <p:spPr bwMode="auto">
            <a:xfrm>
              <a:off x="1903" y="1104"/>
              <a:ext cx="17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r>
                <a:rPr lang="en-AU" altLang="en-US" sz="2400">
                  <a:latin typeface="Scandinavian Regular" pitchFamily="34" charset="0"/>
                </a:rPr>
                <a:t>3. Confirmation</a:t>
              </a:r>
            </a:p>
          </p:txBody>
        </p:sp>
      </p:grpSp>
      <p:grpSp>
        <p:nvGrpSpPr>
          <p:cNvPr id="34" name="Group 8">
            <a:extLst>
              <a:ext uri="{FF2B5EF4-FFF2-40B4-BE49-F238E27FC236}">
                <a16:creationId xmlns:a16="http://schemas.microsoft.com/office/drawing/2014/main" id="{965F60D1-20C8-DF4E-7344-949BF32EBC7A}"/>
              </a:ext>
            </a:extLst>
          </p:cNvPr>
          <p:cNvGrpSpPr>
            <a:grpSpLocks/>
          </p:cNvGrpSpPr>
          <p:nvPr/>
        </p:nvGrpSpPr>
        <p:grpSpPr bwMode="auto">
          <a:xfrm>
            <a:off x="4381500" y="3394790"/>
            <a:ext cx="5867400" cy="1219200"/>
            <a:chOff x="720" y="1680"/>
            <a:chExt cx="4560" cy="768"/>
          </a:xfrm>
        </p:grpSpPr>
        <p:sp>
          <p:nvSpPr>
            <p:cNvPr id="35" name="AutoShape 9">
              <a:extLst>
                <a:ext uri="{FF2B5EF4-FFF2-40B4-BE49-F238E27FC236}">
                  <a16:creationId xmlns:a16="http://schemas.microsoft.com/office/drawing/2014/main" id="{E9CF6FEB-19FE-3289-E82D-FDB2B8C71509}"/>
                </a:ext>
              </a:extLst>
            </p:cNvPr>
            <p:cNvSpPr>
              <a:spLocks noChangeArrowheads="1"/>
            </p:cNvSpPr>
            <p:nvPr/>
          </p:nvSpPr>
          <p:spPr bwMode="auto">
            <a:xfrm>
              <a:off x="720" y="1680"/>
              <a:ext cx="4560" cy="768"/>
            </a:xfrm>
            <a:prstGeom prst="curvedDownArrow">
              <a:avLst>
                <a:gd name="adj1" fmla="val 65780"/>
                <a:gd name="adj2" fmla="val 176173"/>
                <a:gd name="adj3" fmla="val 44032"/>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LID19465" altLang="ru-RU" sz="1800"/>
            </a:p>
          </p:txBody>
        </p:sp>
        <p:sp>
          <p:nvSpPr>
            <p:cNvPr id="36" name="Text Box 10">
              <a:extLst>
                <a:ext uri="{FF2B5EF4-FFF2-40B4-BE49-F238E27FC236}">
                  <a16:creationId xmlns:a16="http://schemas.microsoft.com/office/drawing/2014/main" id="{670FFF04-093D-B794-339C-9C1D0291C56E}"/>
                </a:ext>
              </a:extLst>
            </p:cNvPr>
            <p:cNvSpPr txBox="1">
              <a:spLocks noChangeArrowheads="1"/>
            </p:cNvSpPr>
            <p:nvPr/>
          </p:nvSpPr>
          <p:spPr bwMode="auto">
            <a:xfrm>
              <a:off x="2170" y="1776"/>
              <a:ext cx="123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r>
                <a:rPr lang="en-AU" altLang="en-US" sz="2400">
                  <a:latin typeface="Scandinavian Regular" pitchFamily="34" charset="0"/>
                </a:rPr>
                <a:t>1. Message</a:t>
              </a:r>
            </a:p>
          </p:txBody>
        </p:sp>
      </p:grpSp>
      <p:graphicFrame>
        <p:nvGraphicFramePr>
          <p:cNvPr id="37" name="Object 11">
            <a:extLst>
              <a:ext uri="{FF2B5EF4-FFF2-40B4-BE49-F238E27FC236}">
                <a16:creationId xmlns:a16="http://schemas.microsoft.com/office/drawing/2014/main" id="{34EE2707-42A4-88B9-7BC5-DD93D3A7354E}"/>
              </a:ext>
            </a:extLst>
          </p:cNvPr>
          <p:cNvGraphicFramePr>
            <a:graphicFrameLocks noChangeAspect="1"/>
          </p:cNvGraphicFramePr>
          <p:nvPr>
            <p:extLst>
              <p:ext uri="{D42A27DB-BD31-4B8C-83A1-F6EECF244321}">
                <p14:modId xmlns:p14="http://schemas.microsoft.com/office/powerpoint/2010/main" val="852197013"/>
              </p:ext>
            </p:extLst>
          </p:nvPr>
        </p:nvGraphicFramePr>
        <p:xfrm>
          <a:off x="2857500" y="3928190"/>
          <a:ext cx="1212850" cy="1981200"/>
        </p:xfrm>
        <a:graphic>
          <a:graphicData uri="http://schemas.openxmlformats.org/presentationml/2006/ole">
            <mc:AlternateContent xmlns:mc="http://schemas.openxmlformats.org/markup-compatibility/2006">
              <mc:Choice xmlns:v="urn:schemas-microsoft-com:vml" Requires="v">
                <p:oleObj name="Bitmapbillede" r:id="rId5" imgW="3111500" imgH="5080000" progId="Paint.Picture">
                  <p:embed/>
                </p:oleObj>
              </mc:Choice>
              <mc:Fallback>
                <p:oleObj name="Bitmapbillede" r:id="rId5" imgW="3111500" imgH="5080000" progId="Paint.Picture">
                  <p:embed/>
                  <p:pic>
                    <p:nvPicPr>
                      <p:cNvPr id="36871" name="Object 11">
                        <a:extLst>
                          <a:ext uri="{FF2B5EF4-FFF2-40B4-BE49-F238E27FC236}">
                            <a16:creationId xmlns:a16="http://schemas.microsoft.com/office/drawing/2014/main" id="{873886AE-9822-5BA3-BFA2-3110935C6D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0" y="3928190"/>
                        <a:ext cx="12128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12">
            <a:extLst>
              <a:ext uri="{FF2B5EF4-FFF2-40B4-BE49-F238E27FC236}">
                <a16:creationId xmlns:a16="http://schemas.microsoft.com/office/drawing/2014/main" id="{528404AA-F1E9-5C21-2032-9C6D4F0A2FCC}"/>
              </a:ext>
            </a:extLst>
          </p:cNvPr>
          <p:cNvSpPr txBox="1">
            <a:spLocks noChangeArrowheads="1"/>
          </p:cNvSpPr>
          <p:nvPr/>
        </p:nvSpPr>
        <p:spPr bwMode="auto">
          <a:xfrm>
            <a:off x="3924300" y="4690191"/>
            <a:ext cx="16215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en-US" altLang="en-US" sz="2400">
                <a:solidFill>
                  <a:schemeClr val="accent2"/>
                </a:solidFill>
                <a:latin typeface="Scandinavian Regular" pitchFamily="34" charset="0"/>
              </a:rPr>
              <a:t>Transmitter</a:t>
            </a:r>
          </a:p>
        </p:txBody>
      </p:sp>
      <p:grpSp>
        <p:nvGrpSpPr>
          <p:cNvPr id="39" name="Group 13">
            <a:extLst>
              <a:ext uri="{FF2B5EF4-FFF2-40B4-BE49-F238E27FC236}">
                <a16:creationId xmlns:a16="http://schemas.microsoft.com/office/drawing/2014/main" id="{8FB0B7F5-A7C3-A635-B9F3-C09E5B2FEB9A}"/>
              </a:ext>
            </a:extLst>
          </p:cNvPr>
          <p:cNvGrpSpPr>
            <a:grpSpLocks/>
          </p:cNvGrpSpPr>
          <p:nvPr/>
        </p:nvGrpSpPr>
        <p:grpSpPr bwMode="auto">
          <a:xfrm>
            <a:off x="3771900" y="5147390"/>
            <a:ext cx="5943600" cy="1371600"/>
            <a:chOff x="288" y="2784"/>
            <a:chExt cx="4656" cy="864"/>
          </a:xfrm>
        </p:grpSpPr>
        <p:sp>
          <p:nvSpPr>
            <p:cNvPr id="40" name="AutoShape 14">
              <a:extLst>
                <a:ext uri="{FF2B5EF4-FFF2-40B4-BE49-F238E27FC236}">
                  <a16:creationId xmlns:a16="http://schemas.microsoft.com/office/drawing/2014/main" id="{00AAC2F1-7FE8-4062-E3EA-6476306AB9BF}"/>
                </a:ext>
              </a:extLst>
            </p:cNvPr>
            <p:cNvSpPr>
              <a:spLocks noChangeArrowheads="1"/>
            </p:cNvSpPr>
            <p:nvPr/>
          </p:nvSpPr>
          <p:spPr bwMode="auto">
            <a:xfrm flipH="1" flipV="1">
              <a:off x="288" y="2784"/>
              <a:ext cx="4656" cy="864"/>
            </a:xfrm>
            <a:prstGeom prst="curvedDownArrow">
              <a:avLst>
                <a:gd name="adj1" fmla="val 59702"/>
                <a:gd name="adj2" fmla="val 159895"/>
                <a:gd name="adj3" fmla="val 44032"/>
              </a:avLst>
            </a:prstGeom>
            <a:solidFill>
              <a:schemeClr val="accent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LID19465" altLang="ru-RU" sz="1800"/>
            </a:p>
          </p:txBody>
        </p:sp>
        <p:sp>
          <p:nvSpPr>
            <p:cNvPr id="41" name="Text Box 15">
              <a:extLst>
                <a:ext uri="{FF2B5EF4-FFF2-40B4-BE49-F238E27FC236}">
                  <a16:creationId xmlns:a16="http://schemas.microsoft.com/office/drawing/2014/main" id="{14A62585-8CE8-2B6E-88B2-FD21B9F2761E}"/>
                </a:ext>
              </a:extLst>
            </p:cNvPr>
            <p:cNvSpPr txBox="1">
              <a:spLocks noChangeArrowheads="1"/>
            </p:cNvSpPr>
            <p:nvPr/>
          </p:nvSpPr>
          <p:spPr bwMode="auto">
            <a:xfrm>
              <a:off x="2204" y="3264"/>
              <a:ext cx="130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ClrTx/>
                <a:buSzTx/>
                <a:buFontTx/>
                <a:buNone/>
              </a:pPr>
              <a:r>
                <a:rPr lang="en-AU" altLang="en-US" sz="2400">
                  <a:latin typeface="Scandinavian Regular" pitchFamily="34" charset="0"/>
                </a:rPr>
                <a:t>2. Feedback</a:t>
              </a:r>
            </a:p>
          </p:txBody>
        </p:sp>
      </p:grpSp>
      <p:pic>
        <p:nvPicPr>
          <p:cNvPr id="5" name="Рисунок 4"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D07A531A-12DA-AE7C-D720-443F45F4AB35}"/>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01688"/>
            <a:ext cx="5883593" cy="595432"/>
          </a:xfrm>
          <a:prstGeom prst="rect">
            <a:avLst/>
          </a:prstGeom>
          <a:noFill/>
          <a:ln/>
        </p:spPr>
        <p:txBody>
          <a:bodyPr wrap="none" lIns="0" tIns="0" rIns="0" bIns="0" rtlCol="0" anchor="t"/>
          <a:lstStyle/>
          <a:p>
            <a:pPr marL="0" indent="0" algn="l">
              <a:lnSpc>
                <a:spcPts val="4650"/>
              </a:lnSpc>
              <a:buNone/>
            </a:pPr>
            <a:r>
              <a:rPr lang="en-US" sz="4000" b="1" dirty="0">
                <a:solidFill>
                  <a:srgbClr val="000000"/>
                </a:solidFill>
                <a:latin typeface="Aptos" panose="020B0004020202020204" pitchFamily="34" charset="0"/>
                <a:ea typeface="Petrona Bold" pitchFamily="34" charset="-122"/>
                <a:cs typeface="Petrona Bold" pitchFamily="34" charset="-120"/>
              </a:rPr>
              <a:t>Communication – Barriers</a:t>
            </a:r>
            <a:endParaRPr lang="en-US" sz="4000" dirty="0">
              <a:latin typeface="Aptos" panose="020B0004020202020204" pitchFamily="34" charset="0"/>
            </a:endParaRPr>
          </a:p>
        </p:txBody>
      </p:sp>
      <p:sp>
        <p:nvSpPr>
          <p:cNvPr id="3" name="Text 1"/>
          <p:cNvSpPr/>
          <p:nvPr/>
        </p:nvSpPr>
        <p:spPr>
          <a:xfrm>
            <a:off x="757040" y="3934440"/>
            <a:ext cx="4763333" cy="595432"/>
          </a:xfrm>
          <a:prstGeom prst="rect">
            <a:avLst/>
          </a:prstGeom>
          <a:noFill/>
          <a:ln/>
        </p:spPr>
        <p:txBody>
          <a:bodyPr wrap="none" lIns="0" tIns="0" rIns="0" bIns="0" rtlCol="0" anchor="t"/>
          <a:lstStyle/>
          <a:p>
            <a:pPr marL="0" indent="0" algn="l">
              <a:lnSpc>
                <a:spcPts val="4650"/>
              </a:lnSpc>
              <a:buNone/>
            </a:pPr>
            <a:r>
              <a:rPr lang="en-US" sz="2800" b="1" dirty="0">
                <a:solidFill>
                  <a:srgbClr val="000000"/>
                </a:solidFill>
                <a:latin typeface="Aptos" panose="020B0004020202020204" pitchFamily="34" charset="0"/>
                <a:ea typeface="Petrona Bold" pitchFamily="34" charset="-122"/>
                <a:cs typeface="Petrona Bold" pitchFamily="34" charset="-120"/>
              </a:rPr>
              <a:t>Examples:</a:t>
            </a:r>
            <a:endParaRPr lang="en-US" sz="2800" dirty="0">
              <a:latin typeface="Aptos" panose="020B0004020202020204" pitchFamily="34" charset="0"/>
            </a:endParaRPr>
          </a:p>
        </p:txBody>
      </p:sp>
      <p:sp>
        <p:nvSpPr>
          <p:cNvPr id="4" name="Shape 2"/>
          <p:cNvSpPr/>
          <p:nvPr/>
        </p:nvSpPr>
        <p:spPr>
          <a:xfrm>
            <a:off x="793790" y="4566404"/>
            <a:ext cx="6407944" cy="1187172"/>
          </a:xfrm>
          <a:prstGeom prst="roundRect">
            <a:avLst>
              <a:gd name="adj" fmla="val 12324"/>
            </a:avLst>
          </a:prstGeom>
          <a:solidFill>
            <a:srgbClr val="FFFFFF">
              <a:alpha val="95000"/>
            </a:srgbClr>
          </a:solidFill>
          <a:ln/>
        </p:spPr>
        <p:txBody>
          <a:bodyPr/>
          <a:lstStyle/>
          <a:p>
            <a:endParaRPr lang="ru-RU"/>
          </a:p>
        </p:txBody>
      </p:sp>
      <p:sp>
        <p:nvSpPr>
          <p:cNvPr id="5" name="Shape 3"/>
          <p:cNvSpPr/>
          <p:nvPr/>
        </p:nvSpPr>
        <p:spPr>
          <a:xfrm>
            <a:off x="793790" y="4535924"/>
            <a:ext cx="6407944" cy="121920"/>
          </a:xfrm>
          <a:prstGeom prst="roundRect">
            <a:avLst>
              <a:gd name="adj" fmla="val 78139"/>
            </a:avLst>
          </a:prstGeom>
          <a:solidFill>
            <a:srgbClr val="007EBD"/>
          </a:solidFill>
          <a:ln/>
        </p:spPr>
        <p:txBody>
          <a:bodyPr/>
          <a:lstStyle/>
          <a:p>
            <a:endParaRPr lang="ru-RU"/>
          </a:p>
        </p:txBody>
      </p:sp>
      <p:sp>
        <p:nvSpPr>
          <p:cNvPr id="6" name="Shape 4"/>
          <p:cNvSpPr/>
          <p:nvPr/>
        </p:nvSpPr>
        <p:spPr>
          <a:xfrm>
            <a:off x="3657540" y="4226242"/>
            <a:ext cx="680442" cy="680442"/>
          </a:xfrm>
          <a:prstGeom prst="roundRect">
            <a:avLst>
              <a:gd name="adj" fmla="val 134383"/>
            </a:avLst>
          </a:prstGeom>
          <a:solidFill>
            <a:srgbClr val="007EBD"/>
          </a:solidFill>
          <a:ln/>
        </p:spPr>
        <p:txBody>
          <a:bodyPr/>
          <a:lstStyle/>
          <a:p>
            <a:endParaRPr lang="ru-RU"/>
          </a:p>
        </p:txBody>
      </p:sp>
      <p:sp>
        <p:nvSpPr>
          <p:cNvPr id="7" name="Text 5"/>
          <p:cNvSpPr/>
          <p:nvPr/>
        </p:nvSpPr>
        <p:spPr>
          <a:xfrm>
            <a:off x="3861614" y="4396383"/>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1</a:t>
            </a:r>
            <a:endParaRPr lang="en-US" sz="2100" dirty="0"/>
          </a:p>
        </p:txBody>
      </p:sp>
      <p:sp>
        <p:nvSpPr>
          <p:cNvPr id="8" name="Text 6"/>
          <p:cNvSpPr/>
          <p:nvPr/>
        </p:nvSpPr>
        <p:spPr>
          <a:xfrm>
            <a:off x="1051084" y="5133380"/>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Multiple or simultaneous communication</a:t>
            </a:r>
            <a:endParaRPr lang="en-US" sz="1750" dirty="0"/>
          </a:p>
        </p:txBody>
      </p:sp>
      <p:sp>
        <p:nvSpPr>
          <p:cNvPr id="9" name="Shape 7"/>
          <p:cNvSpPr/>
          <p:nvPr/>
        </p:nvSpPr>
        <p:spPr>
          <a:xfrm>
            <a:off x="7428548" y="4566404"/>
            <a:ext cx="6408063" cy="1187172"/>
          </a:xfrm>
          <a:prstGeom prst="roundRect">
            <a:avLst>
              <a:gd name="adj" fmla="val 12324"/>
            </a:avLst>
          </a:prstGeom>
          <a:solidFill>
            <a:srgbClr val="FFFFFF">
              <a:alpha val="95000"/>
            </a:srgbClr>
          </a:solidFill>
          <a:ln/>
        </p:spPr>
        <p:txBody>
          <a:bodyPr/>
          <a:lstStyle/>
          <a:p>
            <a:endParaRPr lang="ru-RU"/>
          </a:p>
        </p:txBody>
      </p:sp>
      <p:sp>
        <p:nvSpPr>
          <p:cNvPr id="10" name="Shape 8"/>
          <p:cNvSpPr/>
          <p:nvPr/>
        </p:nvSpPr>
        <p:spPr>
          <a:xfrm>
            <a:off x="7428548" y="4535924"/>
            <a:ext cx="6408063" cy="121920"/>
          </a:xfrm>
          <a:prstGeom prst="roundRect">
            <a:avLst>
              <a:gd name="adj" fmla="val 78139"/>
            </a:avLst>
          </a:prstGeom>
          <a:solidFill>
            <a:srgbClr val="007EBD"/>
          </a:solidFill>
          <a:ln/>
        </p:spPr>
        <p:txBody>
          <a:bodyPr/>
          <a:lstStyle/>
          <a:p>
            <a:endParaRPr lang="ru-RU"/>
          </a:p>
        </p:txBody>
      </p:sp>
      <p:sp>
        <p:nvSpPr>
          <p:cNvPr id="11" name="Shape 9"/>
          <p:cNvSpPr/>
          <p:nvPr/>
        </p:nvSpPr>
        <p:spPr>
          <a:xfrm>
            <a:off x="10292298" y="4226242"/>
            <a:ext cx="680442" cy="680442"/>
          </a:xfrm>
          <a:prstGeom prst="roundRect">
            <a:avLst>
              <a:gd name="adj" fmla="val 134383"/>
            </a:avLst>
          </a:prstGeom>
          <a:solidFill>
            <a:srgbClr val="007EBD"/>
          </a:solidFill>
          <a:ln/>
        </p:spPr>
        <p:txBody>
          <a:bodyPr/>
          <a:lstStyle/>
          <a:p>
            <a:endParaRPr lang="ru-RU"/>
          </a:p>
        </p:txBody>
      </p:sp>
      <p:sp>
        <p:nvSpPr>
          <p:cNvPr id="12" name="Text 10"/>
          <p:cNvSpPr/>
          <p:nvPr/>
        </p:nvSpPr>
        <p:spPr>
          <a:xfrm>
            <a:off x="10496371" y="4396383"/>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2</a:t>
            </a:r>
            <a:endParaRPr lang="en-US" sz="2100" dirty="0"/>
          </a:p>
        </p:txBody>
      </p:sp>
      <p:sp>
        <p:nvSpPr>
          <p:cNvPr id="13" name="Text 11"/>
          <p:cNvSpPr/>
          <p:nvPr/>
        </p:nvSpPr>
        <p:spPr>
          <a:xfrm>
            <a:off x="7685842" y="5133380"/>
            <a:ext cx="589347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Language, terminology, non standard phraseology,</a:t>
            </a:r>
            <a:endParaRPr lang="en-US" sz="1750" dirty="0"/>
          </a:p>
        </p:txBody>
      </p:sp>
      <p:sp>
        <p:nvSpPr>
          <p:cNvPr id="14" name="Shape 12"/>
          <p:cNvSpPr/>
          <p:nvPr/>
        </p:nvSpPr>
        <p:spPr>
          <a:xfrm>
            <a:off x="793790" y="6320552"/>
            <a:ext cx="6407944" cy="1187172"/>
          </a:xfrm>
          <a:prstGeom prst="roundRect">
            <a:avLst>
              <a:gd name="adj" fmla="val 12324"/>
            </a:avLst>
          </a:prstGeom>
          <a:solidFill>
            <a:srgbClr val="FFFFFF">
              <a:alpha val="95000"/>
            </a:srgbClr>
          </a:solidFill>
          <a:ln/>
        </p:spPr>
        <p:txBody>
          <a:bodyPr/>
          <a:lstStyle/>
          <a:p>
            <a:endParaRPr lang="ru-RU"/>
          </a:p>
        </p:txBody>
      </p:sp>
      <p:sp>
        <p:nvSpPr>
          <p:cNvPr id="15" name="Shape 13"/>
          <p:cNvSpPr/>
          <p:nvPr/>
        </p:nvSpPr>
        <p:spPr>
          <a:xfrm>
            <a:off x="793790" y="6290072"/>
            <a:ext cx="6407944" cy="121920"/>
          </a:xfrm>
          <a:prstGeom prst="roundRect">
            <a:avLst>
              <a:gd name="adj" fmla="val 78139"/>
            </a:avLst>
          </a:prstGeom>
          <a:solidFill>
            <a:srgbClr val="007EBD"/>
          </a:solidFill>
          <a:ln/>
        </p:spPr>
        <p:txBody>
          <a:bodyPr/>
          <a:lstStyle/>
          <a:p>
            <a:endParaRPr lang="ru-RU"/>
          </a:p>
        </p:txBody>
      </p:sp>
      <p:sp>
        <p:nvSpPr>
          <p:cNvPr id="16" name="Shape 14"/>
          <p:cNvSpPr/>
          <p:nvPr/>
        </p:nvSpPr>
        <p:spPr>
          <a:xfrm>
            <a:off x="3657540" y="5980390"/>
            <a:ext cx="680442" cy="680442"/>
          </a:xfrm>
          <a:prstGeom prst="roundRect">
            <a:avLst>
              <a:gd name="adj" fmla="val 134383"/>
            </a:avLst>
          </a:prstGeom>
          <a:solidFill>
            <a:srgbClr val="007EBD"/>
          </a:solidFill>
          <a:ln/>
        </p:spPr>
        <p:txBody>
          <a:bodyPr/>
          <a:lstStyle/>
          <a:p>
            <a:endParaRPr lang="ru-RU"/>
          </a:p>
        </p:txBody>
      </p:sp>
      <p:sp>
        <p:nvSpPr>
          <p:cNvPr id="17" name="Text 15"/>
          <p:cNvSpPr/>
          <p:nvPr/>
        </p:nvSpPr>
        <p:spPr>
          <a:xfrm>
            <a:off x="3861614" y="6150531"/>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3</a:t>
            </a:r>
            <a:endParaRPr lang="en-US" sz="2100" dirty="0"/>
          </a:p>
        </p:txBody>
      </p:sp>
      <p:sp>
        <p:nvSpPr>
          <p:cNvPr id="18" name="Text 16"/>
          <p:cNvSpPr/>
          <p:nvPr/>
        </p:nvSpPr>
        <p:spPr>
          <a:xfrm>
            <a:off x="1051084" y="6887527"/>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Hearing problems, reduced mental capacity</a:t>
            </a:r>
            <a:endParaRPr lang="en-US" sz="1750" dirty="0"/>
          </a:p>
        </p:txBody>
      </p:sp>
      <p:sp>
        <p:nvSpPr>
          <p:cNvPr id="19" name="Shape 17"/>
          <p:cNvSpPr/>
          <p:nvPr/>
        </p:nvSpPr>
        <p:spPr>
          <a:xfrm>
            <a:off x="7428548" y="6320552"/>
            <a:ext cx="6408063" cy="1187172"/>
          </a:xfrm>
          <a:prstGeom prst="roundRect">
            <a:avLst>
              <a:gd name="adj" fmla="val 12324"/>
            </a:avLst>
          </a:prstGeom>
          <a:solidFill>
            <a:srgbClr val="FFFFFF">
              <a:alpha val="95000"/>
            </a:srgbClr>
          </a:solidFill>
          <a:ln/>
        </p:spPr>
        <p:txBody>
          <a:bodyPr/>
          <a:lstStyle/>
          <a:p>
            <a:endParaRPr lang="ru-RU"/>
          </a:p>
        </p:txBody>
      </p:sp>
      <p:sp>
        <p:nvSpPr>
          <p:cNvPr id="20" name="Shape 18"/>
          <p:cNvSpPr/>
          <p:nvPr/>
        </p:nvSpPr>
        <p:spPr>
          <a:xfrm>
            <a:off x="7428548" y="6290072"/>
            <a:ext cx="6408063" cy="121920"/>
          </a:xfrm>
          <a:prstGeom prst="roundRect">
            <a:avLst>
              <a:gd name="adj" fmla="val 78139"/>
            </a:avLst>
          </a:prstGeom>
          <a:solidFill>
            <a:srgbClr val="007EBD"/>
          </a:solidFill>
          <a:ln/>
        </p:spPr>
        <p:txBody>
          <a:bodyPr/>
          <a:lstStyle/>
          <a:p>
            <a:endParaRPr lang="ru-RU"/>
          </a:p>
        </p:txBody>
      </p:sp>
      <p:sp>
        <p:nvSpPr>
          <p:cNvPr id="21" name="Shape 19"/>
          <p:cNvSpPr/>
          <p:nvPr/>
        </p:nvSpPr>
        <p:spPr>
          <a:xfrm>
            <a:off x="10292298" y="5980390"/>
            <a:ext cx="680442" cy="680442"/>
          </a:xfrm>
          <a:prstGeom prst="roundRect">
            <a:avLst>
              <a:gd name="adj" fmla="val 134383"/>
            </a:avLst>
          </a:prstGeom>
          <a:solidFill>
            <a:srgbClr val="007EBD"/>
          </a:solidFill>
          <a:ln/>
        </p:spPr>
        <p:txBody>
          <a:bodyPr/>
          <a:lstStyle/>
          <a:p>
            <a:endParaRPr lang="ru-RU"/>
          </a:p>
        </p:txBody>
      </p:sp>
      <p:sp>
        <p:nvSpPr>
          <p:cNvPr id="22" name="Text 20"/>
          <p:cNvSpPr/>
          <p:nvPr/>
        </p:nvSpPr>
        <p:spPr>
          <a:xfrm>
            <a:off x="10496371" y="6150531"/>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4</a:t>
            </a:r>
            <a:endParaRPr lang="en-US" sz="2100" dirty="0"/>
          </a:p>
        </p:txBody>
      </p:sp>
      <p:sp>
        <p:nvSpPr>
          <p:cNvPr id="23" name="Text 21"/>
          <p:cNvSpPr/>
          <p:nvPr/>
        </p:nvSpPr>
        <p:spPr>
          <a:xfrm>
            <a:off x="7685842" y="6887527"/>
            <a:ext cx="589347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Mentally absence due to personal terms</a:t>
            </a:r>
            <a:endParaRPr lang="en-US" sz="1750" dirty="0"/>
          </a:p>
        </p:txBody>
      </p:sp>
      <p:sp>
        <p:nvSpPr>
          <p:cNvPr id="24" name="Прямоугольник 23">
            <a:extLst>
              <a:ext uri="{FF2B5EF4-FFF2-40B4-BE49-F238E27FC236}">
                <a16:creationId xmlns:a16="http://schemas.microsoft.com/office/drawing/2014/main" id="{940B5264-85D7-F770-F04D-E6C6A3D3F0D2}"/>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grpSp>
        <p:nvGrpSpPr>
          <p:cNvPr id="25" name="Group 3">
            <a:extLst>
              <a:ext uri="{FF2B5EF4-FFF2-40B4-BE49-F238E27FC236}">
                <a16:creationId xmlns:a16="http://schemas.microsoft.com/office/drawing/2014/main" id="{B4ADCDF3-35F6-D158-778F-9DD6E81EAF09}"/>
              </a:ext>
            </a:extLst>
          </p:cNvPr>
          <p:cNvGrpSpPr>
            <a:grpSpLocks/>
          </p:cNvGrpSpPr>
          <p:nvPr/>
        </p:nvGrpSpPr>
        <p:grpSpPr bwMode="auto">
          <a:xfrm>
            <a:off x="3388360" y="2316501"/>
            <a:ext cx="8080375" cy="1447800"/>
            <a:chOff x="288" y="1344"/>
            <a:chExt cx="5090" cy="912"/>
          </a:xfrm>
        </p:grpSpPr>
        <p:sp>
          <p:nvSpPr>
            <p:cNvPr id="26" name="Rectangle 4">
              <a:extLst>
                <a:ext uri="{FF2B5EF4-FFF2-40B4-BE49-F238E27FC236}">
                  <a16:creationId xmlns:a16="http://schemas.microsoft.com/office/drawing/2014/main" id="{5EFAD78A-1195-5C77-E4F3-A3D6292D35D3}"/>
                </a:ext>
              </a:extLst>
            </p:cNvPr>
            <p:cNvSpPr>
              <a:spLocks noChangeArrowheads="1"/>
            </p:cNvSpPr>
            <p:nvPr/>
          </p:nvSpPr>
          <p:spPr bwMode="auto">
            <a:xfrm>
              <a:off x="288" y="1488"/>
              <a:ext cx="973" cy="7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r>
                <a:rPr lang="nb-NO" altLang="en-US" sz="2400" b="1" dirty="0">
                  <a:latin typeface="Scandinavian Light" pitchFamily="34" charset="0"/>
                </a:rPr>
                <a:t>TRANSMIT</a:t>
              </a:r>
            </a:p>
            <a:p>
              <a:pPr>
                <a:spcBef>
                  <a:spcPct val="0"/>
                </a:spcBef>
                <a:buClrTx/>
                <a:buSzTx/>
                <a:buFontTx/>
                <a:buNone/>
              </a:pPr>
              <a:endParaRPr lang="nb-NO" altLang="en-US" sz="2400" b="1" dirty="0">
                <a:latin typeface="Scandinavian Light" pitchFamily="34" charset="0"/>
              </a:endParaRPr>
            </a:p>
            <a:p>
              <a:pPr>
                <a:spcBef>
                  <a:spcPct val="0"/>
                </a:spcBef>
                <a:buClrTx/>
                <a:buSzTx/>
                <a:buFontTx/>
                <a:buNone/>
              </a:pPr>
              <a:r>
                <a:rPr lang="nb-NO" altLang="en-US" sz="2400" b="1" dirty="0">
                  <a:latin typeface="Scandinavian Light" pitchFamily="34" charset="0"/>
                </a:rPr>
                <a:t>RECEIVE</a:t>
              </a:r>
            </a:p>
          </p:txBody>
        </p:sp>
        <p:sp>
          <p:nvSpPr>
            <p:cNvPr id="27" name="Rectangle 5">
              <a:extLst>
                <a:ext uri="{FF2B5EF4-FFF2-40B4-BE49-F238E27FC236}">
                  <a16:creationId xmlns:a16="http://schemas.microsoft.com/office/drawing/2014/main" id="{CD801E77-C3E9-4206-FC3F-10CA51116F7D}"/>
                </a:ext>
              </a:extLst>
            </p:cNvPr>
            <p:cNvSpPr>
              <a:spLocks noChangeArrowheads="1"/>
            </p:cNvSpPr>
            <p:nvPr/>
          </p:nvSpPr>
          <p:spPr bwMode="auto">
            <a:xfrm>
              <a:off x="4274" y="1488"/>
              <a:ext cx="1104" cy="7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algn="r">
                <a:spcBef>
                  <a:spcPct val="0"/>
                </a:spcBef>
                <a:buClrTx/>
                <a:buSzTx/>
                <a:buFontTx/>
                <a:buNone/>
              </a:pPr>
              <a:r>
                <a:rPr lang="nb-NO" altLang="en-US" sz="2400" b="1">
                  <a:latin typeface="Scandinavian Light" pitchFamily="34" charset="0"/>
                </a:rPr>
                <a:t>RECEIVE</a:t>
              </a:r>
            </a:p>
            <a:p>
              <a:pPr algn="r">
                <a:spcBef>
                  <a:spcPct val="0"/>
                </a:spcBef>
                <a:buClrTx/>
                <a:buSzTx/>
                <a:buFontTx/>
                <a:buNone/>
              </a:pPr>
              <a:endParaRPr lang="nb-NO" altLang="en-US" sz="2400" b="1">
                <a:latin typeface="Scandinavian Light" pitchFamily="34" charset="0"/>
              </a:endParaRPr>
            </a:p>
            <a:p>
              <a:pPr algn="r">
                <a:spcBef>
                  <a:spcPct val="0"/>
                </a:spcBef>
                <a:buClrTx/>
                <a:buSzTx/>
                <a:buFontTx/>
                <a:buNone/>
              </a:pPr>
              <a:r>
                <a:rPr lang="nb-NO" altLang="en-US" sz="2400" b="1">
                  <a:latin typeface="Scandinavian Light" pitchFamily="34" charset="0"/>
                </a:rPr>
                <a:t>   TRANSMIT</a:t>
              </a:r>
            </a:p>
          </p:txBody>
        </p:sp>
        <p:sp>
          <p:nvSpPr>
            <p:cNvPr id="28" name="Line 6">
              <a:extLst>
                <a:ext uri="{FF2B5EF4-FFF2-40B4-BE49-F238E27FC236}">
                  <a16:creationId xmlns:a16="http://schemas.microsoft.com/office/drawing/2014/main" id="{A5304C59-131D-1390-04DC-7D7D70E97376}"/>
                </a:ext>
              </a:extLst>
            </p:cNvPr>
            <p:cNvSpPr>
              <a:spLocks noChangeShapeType="1"/>
            </p:cNvSpPr>
            <p:nvPr/>
          </p:nvSpPr>
          <p:spPr bwMode="auto">
            <a:xfrm>
              <a:off x="2496" y="1344"/>
              <a:ext cx="0" cy="912"/>
            </a:xfrm>
            <a:prstGeom prst="line">
              <a:avLst/>
            </a:prstGeom>
            <a:noFill/>
            <a:ln w="508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29" name="Line 7">
              <a:extLst>
                <a:ext uri="{FF2B5EF4-FFF2-40B4-BE49-F238E27FC236}">
                  <a16:creationId xmlns:a16="http://schemas.microsoft.com/office/drawing/2014/main" id="{D611A6F3-3D10-1F83-699F-453C0458A4B6}"/>
                </a:ext>
              </a:extLst>
            </p:cNvPr>
            <p:cNvSpPr>
              <a:spLocks noChangeShapeType="1"/>
            </p:cNvSpPr>
            <p:nvPr/>
          </p:nvSpPr>
          <p:spPr bwMode="auto">
            <a:xfrm flipH="1">
              <a:off x="2928" y="1344"/>
              <a:ext cx="0" cy="912"/>
            </a:xfrm>
            <a:prstGeom prst="line">
              <a:avLst/>
            </a:prstGeom>
            <a:noFill/>
            <a:ln w="50800">
              <a:solidFill>
                <a:srgbClr val="B5006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30" name="Line 8">
              <a:extLst>
                <a:ext uri="{FF2B5EF4-FFF2-40B4-BE49-F238E27FC236}">
                  <a16:creationId xmlns:a16="http://schemas.microsoft.com/office/drawing/2014/main" id="{C3ACE79B-5344-F750-D3B8-D543B7FA9F87}"/>
                </a:ext>
              </a:extLst>
            </p:cNvPr>
            <p:cNvSpPr>
              <a:spLocks noChangeShapeType="1"/>
            </p:cNvSpPr>
            <p:nvPr/>
          </p:nvSpPr>
          <p:spPr bwMode="auto">
            <a:xfrm>
              <a:off x="3216" y="1344"/>
              <a:ext cx="1" cy="9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31" name="Line 9">
              <a:extLst>
                <a:ext uri="{FF2B5EF4-FFF2-40B4-BE49-F238E27FC236}">
                  <a16:creationId xmlns:a16="http://schemas.microsoft.com/office/drawing/2014/main" id="{7572498A-90DC-EB78-794D-3FBADBCD42AD}"/>
                </a:ext>
              </a:extLst>
            </p:cNvPr>
            <p:cNvSpPr>
              <a:spLocks noChangeShapeType="1"/>
            </p:cNvSpPr>
            <p:nvPr/>
          </p:nvSpPr>
          <p:spPr bwMode="auto">
            <a:xfrm>
              <a:off x="1626" y="1606"/>
              <a:ext cx="549" cy="1"/>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32" name="Line 10">
              <a:extLst>
                <a:ext uri="{FF2B5EF4-FFF2-40B4-BE49-F238E27FC236}">
                  <a16:creationId xmlns:a16="http://schemas.microsoft.com/office/drawing/2014/main" id="{95A3EA25-28AB-0063-F095-D59977CE9218}"/>
                </a:ext>
              </a:extLst>
            </p:cNvPr>
            <p:cNvSpPr>
              <a:spLocks noChangeShapeType="1"/>
            </p:cNvSpPr>
            <p:nvPr/>
          </p:nvSpPr>
          <p:spPr bwMode="auto">
            <a:xfrm>
              <a:off x="3456" y="2112"/>
              <a:ext cx="590" cy="1"/>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sp>
          <p:nvSpPr>
            <p:cNvPr id="33" name="Freeform 11">
              <a:extLst>
                <a:ext uri="{FF2B5EF4-FFF2-40B4-BE49-F238E27FC236}">
                  <a16:creationId xmlns:a16="http://schemas.microsoft.com/office/drawing/2014/main" id="{705F33CD-4607-5956-6725-84FADF69D46B}"/>
                </a:ext>
              </a:extLst>
            </p:cNvPr>
            <p:cNvSpPr>
              <a:spLocks/>
            </p:cNvSpPr>
            <p:nvPr/>
          </p:nvSpPr>
          <p:spPr bwMode="auto">
            <a:xfrm>
              <a:off x="1399" y="1954"/>
              <a:ext cx="758" cy="133"/>
            </a:xfrm>
            <a:custGeom>
              <a:avLst/>
              <a:gdLst>
                <a:gd name="T0" fmla="*/ 56 w 883"/>
                <a:gd name="T1" fmla="*/ 1 h 253"/>
                <a:gd name="T2" fmla="*/ 52 w 883"/>
                <a:gd name="T3" fmla="*/ 1 h 253"/>
                <a:gd name="T4" fmla="*/ 50 w 883"/>
                <a:gd name="T5" fmla="*/ 1 h 253"/>
                <a:gd name="T6" fmla="*/ 46 w 883"/>
                <a:gd name="T7" fmla="*/ 1 h 253"/>
                <a:gd name="T8" fmla="*/ 43 w 883"/>
                <a:gd name="T9" fmla="*/ 0 h 253"/>
                <a:gd name="T10" fmla="*/ 39 w 883"/>
                <a:gd name="T11" fmla="*/ 0 h 253"/>
                <a:gd name="T12" fmla="*/ 34 w 883"/>
                <a:gd name="T13" fmla="*/ 0 h 253"/>
                <a:gd name="T14" fmla="*/ 32 w 883"/>
                <a:gd name="T15" fmla="*/ 1 h 253"/>
                <a:gd name="T16" fmla="*/ 28 w 883"/>
                <a:gd name="T17" fmla="*/ 1 h 253"/>
                <a:gd name="T18" fmla="*/ 25 w 883"/>
                <a:gd name="T19" fmla="*/ 1 h 253"/>
                <a:gd name="T20" fmla="*/ 21 w 883"/>
                <a:gd name="T21" fmla="*/ 1 h 253"/>
                <a:gd name="T22" fmla="*/ 18 w 883"/>
                <a:gd name="T23" fmla="*/ 1 h 253"/>
                <a:gd name="T24" fmla="*/ 13 w 883"/>
                <a:gd name="T25" fmla="*/ 1 h 253"/>
                <a:gd name="T26" fmla="*/ 10 w 883"/>
                <a:gd name="T27" fmla="*/ 1 h 253"/>
                <a:gd name="T28" fmla="*/ 8 w 883"/>
                <a:gd name="T29" fmla="*/ 1 h 253"/>
                <a:gd name="T30" fmla="*/ 7 w 883"/>
                <a:gd name="T31" fmla="*/ 1 h 253"/>
                <a:gd name="T32" fmla="*/ 3 w 883"/>
                <a:gd name="T33" fmla="*/ 1 h 253"/>
                <a:gd name="T34" fmla="*/ 0 w 883"/>
                <a:gd name="T35" fmla="*/ 1 h 2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3" h="253">
                  <a:moveTo>
                    <a:pt x="882" y="132"/>
                  </a:moveTo>
                  <a:lnTo>
                    <a:pt x="828" y="90"/>
                  </a:lnTo>
                  <a:lnTo>
                    <a:pt x="774" y="54"/>
                  </a:lnTo>
                  <a:lnTo>
                    <a:pt x="720" y="18"/>
                  </a:lnTo>
                  <a:lnTo>
                    <a:pt x="666" y="0"/>
                  </a:lnTo>
                  <a:lnTo>
                    <a:pt x="612" y="0"/>
                  </a:lnTo>
                  <a:lnTo>
                    <a:pt x="540" y="0"/>
                  </a:lnTo>
                  <a:lnTo>
                    <a:pt x="486" y="18"/>
                  </a:lnTo>
                  <a:lnTo>
                    <a:pt x="450" y="72"/>
                  </a:lnTo>
                  <a:lnTo>
                    <a:pt x="396" y="144"/>
                  </a:lnTo>
                  <a:lnTo>
                    <a:pt x="342" y="198"/>
                  </a:lnTo>
                  <a:lnTo>
                    <a:pt x="288" y="234"/>
                  </a:lnTo>
                  <a:lnTo>
                    <a:pt x="216" y="252"/>
                  </a:lnTo>
                  <a:lnTo>
                    <a:pt x="162" y="252"/>
                  </a:lnTo>
                  <a:lnTo>
                    <a:pt x="126" y="198"/>
                  </a:lnTo>
                  <a:lnTo>
                    <a:pt x="108" y="144"/>
                  </a:lnTo>
                  <a:lnTo>
                    <a:pt x="54" y="126"/>
                  </a:lnTo>
                  <a:lnTo>
                    <a:pt x="0" y="126"/>
                  </a:lnTo>
                </a:path>
              </a:pathLst>
            </a:custGeom>
            <a:noFill/>
            <a:ln w="50800" cap="rnd" cmpd="sng">
              <a:solidFill>
                <a:srgbClr val="FFFF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34" name="Freeform 12">
              <a:extLst>
                <a:ext uri="{FF2B5EF4-FFF2-40B4-BE49-F238E27FC236}">
                  <a16:creationId xmlns:a16="http://schemas.microsoft.com/office/drawing/2014/main" id="{A035C432-0486-AD24-E11E-7A84BF3D0C26}"/>
                </a:ext>
              </a:extLst>
            </p:cNvPr>
            <p:cNvSpPr>
              <a:spLocks/>
            </p:cNvSpPr>
            <p:nvPr/>
          </p:nvSpPr>
          <p:spPr bwMode="auto">
            <a:xfrm>
              <a:off x="3408" y="1536"/>
              <a:ext cx="800" cy="95"/>
            </a:xfrm>
            <a:custGeom>
              <a:avLst/>
              <a:gdLst>
                <a:gd name="T0" fmla="*/ 0 w 931"/>
                <a:gd name="T1" fmla="*/ 1 h 181"/>
                <a:gd name="T2" fmla="*/ 5 w 931"/>
                <a:gd name="T3" fmla="*/ 1 h 181"/>
                <a:gd name="T4" fmla="*/ 9 w 931"/>
                <a:gd name="T5" fmla="*/ 1 h 181"/>
                <a:gd name="T6" fmla="*/ 15 w 931"/>
                <a:gd name="T7" fmla="*/ 0 h 181"/>
                <a:gd name="T8" fmla="*/ 18 w 931"/>
                <a:gd name="T9" fmla="*/ 1 h 181"/>
                <a:gd name="T10" fmla="*/ 21 w 931"/>
                <a:gd name="T11" fmla="*/ 1 h 181"/>
                <a:gd name="T12" fmla="*/ 25 w 931"/>
                <a:gd name="T13" fmla="*/ 1 h 181"/>
                <a:gd name="T14" fmla="*/ 29 w 931"/>
                <a:gd name="T15" fmla="*/ 1 h 181"/>
                <a:gd name="T16" fmla="*/ 31 w 931"/>
                <a:gd name="T17" fmla="*/ 1 h 181"/>
                <a:gd name="T18" fmla="*/ 34 w 931"/>
                <a:gd name="T19" fmla="*/ 1 h 181"/>
                <a:gd name="T20" fmla="*/ 39 w 931"/>
                <a:gd name="T21" fmla="*/ 1 h 181"/>
                <a:gd name="T22" fmla="*/ 40 w 931"/>
                <a:gd name="T23" fmla="*/ 1 h 181"/>
                <a:gd name="T24" fmla="*/ 45 w 931"/>
                <a:gd name="T25" fmla="*/ 0 h 181"/>
                <a:gd name="T26" fmla="*/ 47 w 931"/>
                <a:gd name="T27" fmla="*/ 0 h 181"/>
                <a:gd name="T28" fmla="*/ 50 w 931"/>
                <a:gd name="T29" fmla="*/ 1 h 181"/>
                <a:gd name="T30" fmla="*/ 54 w 931"/>
                <a:gd name="T31" fmla="*/ 1 h 181"/>
                <a:gd name="T32" fmla="*/ 57 w 931"/>
                <a:gd name="T33" fmla="*/ 1 h 181"/>
                <a:gd name="T34" fmla="*/ 60 w 931"/>
                <a:gd name="T35" fmla="*/ 1 h 18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1" h="181">
                  <a:moveTo>
                    <a:pt x="0" y="174"/>
                  </a:moveTo>
                  <a:lnTo>
                    <a:pt x="84" y="72"/>
                  </a:lnTo>
                  <a:lnTo>
                    <a:pt x="156" y="18"/>
                  </a:lnTo>
                  <a:lnTo>
                    <a:pt x="228" y="0"/>
                  </a:lnTo>
                  <a:lnTo>
                    <a:pt x="282" y="54"/>
                  </a:lnTo>
                  <a:lnTo>
                    <a:pt x="318" y="108"/>
                  </a:lnTo>
                  <a:lnTo>
                    <a:pt x="372" y="162"/>
                  </a:lnTo>
                  <a:lnTo>
                    <a:pt x="426" y="180"/>
                  </a:lnTo>
                  <a:lnTo>
                    <a:pt x="480" y="144"/>
                  </a:lnTo>
                  <a:lnTo>
                    <a:pt x="534" y="144"/>
                  </a:lnTo>
                  <a:lnTo>
                    <a:pt x="588" y="126"/>
                  </a:lnTo>
                  <a:lnTo>
                    <a:pt x="624" y="72"/>
                  </a:lnTo>
                  <a:lnTo>
                    <a:pt x="678" y="0"/>
                  </a:lnTo>
                  <a:lnTo>
                    <a:pt x="732" y="0"/>
                  </a:lnTo>
                  <a:lnTo>
                    <a:pt x="768" y="54"/>
                  </a:lnTo>
                  <a:lnTo>
                    <a:pt x="822" y="90"/>
                  </a:lnTo>
                  <a:lnTo>
                    <a:pt x="876" y="126"/>
                  </a:lnTo>
                  <a:lnTo>
                    <a:pt x="930" y="144"/>
                  </a:lnTo>
                </a:path>
              </a:pathLst>
            </a:custGeom>
            <a:noFill/>
            <a:ln w="50800" cap="rnd" cmpd="sng">
              <a:solidFill>
                <a:srgbClr val="FFFF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35" name="Line 13">
              <a:extLst>
                <a:ext uri="{FF2B5EF4-FFF2-40B4-BE49-F238E27FC236}">
                  <a16:creationId xmlns:a16="http://schemas.microsoft.com/office/drawing/2014/main" id="{35CB5E8B-7E84-5FB9-6615-341506802C77}"/>
                </a:ext>
              </a:extLst>
            </p:cNvPr>
            <p:cNvSpPr>
              <a:spLocks noChangeShapeType="1"/>
            </p:cNvSpPr>
            <p:nvPr/>
          </p:nvSpPr>
          <p:spPr bwMode="auto">
            <a:xfrm>
              <a:off x="2688" y="1344"/>
              <a:ext cx="1" cy="9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ru-RU"/>
            </a:p>
          </p:txBody>
        </p:sp>
      </p:grpSp>
      <p:pic>
        <p:nvPicPr>
          <p:cNvPr id="37" name="Рисунок 36"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C93E61C5-569C-6F1D-8F0C-EAC9FF9D562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8513" y="801688"/>
            <a:ext cx="5792629" cy="595432"/>
          </a:xfrm>
          <a:prstGeom prst="rect">
            <a:avLst/>
          </a:prstGeom>
          <a:noFill/>
          <a:ln/>
        </p:spPr>
        <p:txBody>
          <a:bodyPr wrap="none" lIns="0" tIns="0" rIns="0" bIns="0" rtlCol="0" anchor="t"/>
          <a:lstStyle/>
          <a:p>
            <a:pPr marL="0" indent="0" algn="l">
              <a:lnSpc>
                <a:spcPts val="4650"/>
              </a:lnSpc>
              <a:buNone/>
            </a:pPr>
            <a:r>
              <a:rPr lang="en-US" sz="4000" b="1" dirty="0">
                <a:solidFill>
                  <a:srgbClr val="000000"/>
                </a:solidFill>
                <a:latin typeface="Aptos" panose="020B0004020202020204" pitchFamily="34" charset="0"/>
                <a:ea typeface="Petrona Bold" pitchFamily="34" charset="-122"/>
                <a:cs typeface="Petrona Bold" pitchFamily="34" charset="-120"/>
              </a:rPr>
              <a:t>Communication - Message</a:t>
            </a:r>
            <a:endParaRPr lang="en-US" sz="4000" dirty="0">
              <a:latin typeface="Aptos" panose="020B0004020202020204" pitchFamily="34" charset="0"/>
            </a:endParaRPr>
          </a:p>
        </p:txBody>
      </p:sp>
      <p:pic>
        <p:nvPicPr>
          <p:cNvPr id="4" name="Image 1" descr="preencoded.png"/>
          <p:cNvPicPr>
            <a:picLocks noChangeAspect="1"/>
          </p:cNvPicPr>
          <p:nvPr/>
        </p:nvPicPr>
        <p:blipFill>
          <a:blip r:embed="rId4"/>
          <a:stretch>
            <a:fillRect/>
          </a:stretch>
        </p:blipFill>
        <p:spPr>
          <a:xfrm>
            <a:off x="910885" y="2771386"/>
            <a:ext cx="340162" cy="425291"/>
          </a:xfrm>
          <a:prstGeom prst="rect">
            <a:avLst/>
          </a:prstGeom>
        </p:spPr>
      </p:pic>
      <p:sp>
        <p:nvSpPr>
          <p:cNvPr id="5" name="Text 1"/>
          <p:cNvSpPr/>
          <p:nvPr/>
        </p:nvSpPr>
        <p:spPr>
          <a:xfrm>
            <a:off x="1562991" y="2802581"/>
            <a:ext cx="6819305" cy="362903"/>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Inter" pitchFamily="34" charset="0"/>
                <a:ea typeface="Inter" pitchFamily="34" charset="-122"/>
                <a:cs typeface="Inter" pitchFamily="34" charset="-120"/>
              </a:rPr>
              <a:t>Use correct terminology/expressions</a:t>
            </a:r>
            <a:endParaRPr lang="en-US" dirty="0"/>
          </a:p>
        </p:txBody>
      </p:sp>
      <p:pic>
        <p:nvPicPr>
          <p:cNvPr id="6" name="Image 2" descr="preencoded.png"/>
          <p:cNvPicPr>
            <a:picLocks noChangeAspect="1"/>
          </p:cNvPicPr>
          <p:nvPr/>
        </p:nvPicPr>
        <p:blipFill>
          <a:blip r:embed="rId4"/>
          <a:stretch>
            <a:fillRect/>
          </a:stretch>
        </p:blipFill>
        <p:spPr>
          <a:xfrm>
            <a:off x="910885" y="3916768"/>
            <a:ext cx="340162" cy="425291"/>
          </a:xfrm>
          <a:prstGeom prst="rect">
            <a:avLst/>
          </a:prstGeom>
        </p:spPr>
      </p:pic>
      <p:sp>
        <p:nvSpPr>
          <p:cNvPr id="7" name="Text 2"/>
          <p:cNvSpPr/>
          <p:nvPr/>
        </p:nvSpPr>
        <p:spPr>
          <a:xfrm>
            <a:off x="1562991" y="3947962"/>
            <a:ext cx="6819305" cy="362903"/>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Inter" pitchFamily="34" charset="0"/>
                <a:ea typeface="Inter" pitchFamily="34" charset="-122"/>
                <a:cs typeface="Inter" pitchFamily="34" charset="-120"/>
              </a:rPr>
              <a:t>Use correct OM language</a:t>
            </a:r>
            <a:endParaRPr lang="en-US" dirty="0"/>
          </a:p>
        </p:txBody>
      </p:sp>
      <p:pic>
        <p:nvPicPr>
          <p:cNvPr id="8" name="Image 3" descr="preencoded.png"/>
          <p:cNvPicPr>
            <a:picLocks noChangeAspect="1"/>
          </p:cNvPicPr>
          <p:nvPr/>
        </p:nvPicPr>
        <p:blipFill>
          <a:blip r:embed="rId4"/>
          <a:stretch>
            <a:fillRect/>
          </a:stretch>
        </p:blipFill>
        <p:spPr>
          <a:xfrm>
            <a:off x="910885" y="5062149"/>
            <a:ext cx="340162" cy="425291"/>
          </a:xfrm>
          <a:prstGeom prst="rect">
            <a:avLst/>
          </a:prstGeom>
        </p:spPr>
      </p:pic>
      <p:sp>
        <p:nvSpPr>
          <p:cNvPr id="9" name="Text 3"/>
          <p:cNvSpPr/>
          <p:nvPr/>
        </p:nvSpPr>
        <p:spPr>
          <a:xfrm>
            <a:off x="1562991" y="5093343"/>
            <a:ext cx="6819305" cy="362903"/>
          </a:xfrm>
          <a:prstGeom prst="rect">
            <a:avLst/>
          </a:prstGeom>
          <a:noFill/>
          <a:ln/>
        </p:spPr>
        <p:txBody>
          <a:bodyPr wrap="none" lIns="0" tIns="0" rIns="0" bIns="0" rtlCol="0" anchor="t"/>
          <a:lstStyle/>
          <a:p>
            <a:pPr marL="0" indent="0" algn="l">
              <a:lnSpc>
                <a:spcPts val="2850"/>
              </a:lnSpc>
              <a:buNone/>
            </a:pPr>
            <a:r>
              <a:rPr lang="en-US" dirty="0">
                <a:solidFill>
                  <a:srgbClr val="272525"/>
                </a:solidFill>
                <a:latin typeface="Inter" pitchFamily="34" charset="0"/>
                <a:ea typeface="Inter" pitchFamily="34" charset="-122"/>
                <a:cs typeface="Inter" pitchFamily="34" charset="-120"/>
              </a:rPr>
              <a:t>Timing of the message</a:t>
            </a:r>
            <a:endParaRPr lang="en-US" dirty="0"/>
          </a:p>
        </p:txBody>
      </p:sp>
      <p:graphicFrame>
        <p:nvGraphicFramePr>
          <p:cNvPr id="10" name="Object 4">
            <a:extLst>
              <a:ext uri="{FF2B5EF4-FFF2-40B4-BE49-F238E27FC236}">
                <a16:creationId xmlns:a16="http://schemas.microsoft.com/office/drawing/2014/main" id="{51554C17-B599-1E9B-F3CA-1FF487A8D957}"/>
              </a:ext>
            </a:extLst>
          </p:cNvPr>
          <p:cNvGraphicFramePr>
            <a:graphicFrameLocks noChangeAspect="1"/>
          </p:cNvGraphicFramePr>
          <p:nvPr>
            <p:extLst>
              <p:ext uri="{D42A27DB-BD31-4B8C-83A1-F6EECF244321}">
                <p14:modId xmlns:p14="http://schemas.microsoft.com/office/powerpoint/2010/main" val="2511269660"/>
              </p:ext>
            </p:extLst>
          </p:nvPr>
        </p:nvGraphicFramePr>
        <p:xfrm>
          <a:off x="5927706" y="5776198"/>
          <a:ext cx="2819400" cy="2071687"/>
        </p:xfrm>
        <a:graphic>
          <a:graphicData uri="http://schemas.openxmlformats.org/presentationml/2006/ole">
            <mc:AlternateContent xmlns:mc="http://schemas.openxmlformats.org/markup-compatibility/2006">
              <mc:Choice xmlns:v="urn:schemas-microsoft-com:vml" Requires="v">
                <p:oleObj name="Bitmap Image" r:id="rId5" imgW="1676400" imgH="1231900" progId="Paint.Picture">
                  <p:embed/>
                </p:oleObj>
              </mc:Choice>
              <mc:Fallback>
                <p:oleObj name="Bitmap Image" r:id="rId5" imgW="1676400" imgH="1231900" progId="Paint.Picture">
                  <p:embed/>
                  <p:pic>
                    <p:nvPicPr>
                      <p:cNvPr id="38916" name="Object 4">
                        <a:extLst>
                          <a:ext uri="{FF2B5EF4-FFF2-40B4-BE49-F238E27FC236}">
                            <a16:creationId xmlns:a16="http://schemas.microsoft.com/office/drawing/2014/main" id="{ADD5CEE7-BE94-F995-4D41-ABDDF7C166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7706" y="5776198"/>
                        <a:ext cx="2819400" cy="207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 name="Рисунок 1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AC9800C2-1D3A-38C5-CA39-706C43C06B0E}"/>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46835"/>
            <a:ext cx="6072188" cy="595432"/>
          </a:xfrm>
          <a:prstGeom prst="rect">
            <a:avLst/>
          </a:prstGeom>
          <a:noFill/>
          <a:ln/>
        </p:spPr>
        <p:txBody>
          <a:bodyPr wrap="none" lIns="0" tIns="0" rIns="0" bIns="0" rtlCol="0" anchor="t"/>
          <a:lstStyle/>
          <a:p>
            <a:pPr marL="0" indent="0" algn="l">
              <a:lnSpc>
                <a:spcPts val="4650"/>
              </a:lnSpc>
              <a:buNone/>
            </a:pPr>
            <a:r>
              <a:rPr lang="en-US" sz="4000" b="1" dirty="0">
                <a:solidFill>
                  <a:srgbClr val="000000"/>
                </a:solidFill>
                <a:latin typeface="Aptos" panose="020B0004020202020204" pitchFamily="34" charset="0"/>
                <a:ea typeface="Petrona Bold" pitchFamily="34" charset="-122"/>
                <a:cs typeface="Petrona Bold" pitchFamily="34" charset="-120"/>
              </a:rPr>
              <a:t>Communication Challenges</a:t>
            </a:r>
            <a:endParaRPr lang="en-US" sz="4000" dirty="0">
              <a:latin typeface="Aptos" panose="020B0004020202020204" pitchFamily="34" charset="0"/>
            </a:endParaRPr>
          </a:p>
        </p:txBody>
      </p:sp>
      <p:sp>
        <p:nvSpPr>
          <p:cNvPr id="3" name="Text 1"/>
          <p:cNvSpPr/>
          <p:nvPr/>
        </p:nvSpPr>
        <p:spPr>
          <a:xfrm>
            <a:off x="793790" y="2666057"/>
            <a:ext cx="3825835"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Aptos" panose="020B0004020202020204" pitchFamily="34" charset="0"/>
                <a:ea typeface="Petrona Bold" pitchFamily="34" charset="-122"/>
                <a:cs typeface="Petrona Bold" pitchFamily="34" charset="-120"/>
              </a:rPr>
              <a:t>Transmittal Challenges</a:t>
            </a:r>
            <a:endParaRPr lang="en-US" sz="2800" dirty="0">
              <a:latin typeface="Aptos" panose="020B0004020202020204" pitchFamily="34" charset="0"/>
            </a:endParaRPr>
          </a:p>
        </p:txBody>
      </p:sp>
      <p:sp>
        <p:nvSpPr>
          <p:cNvPr id="4" name="Text 2"/>
          <p:cNvSpPr/>
          <p:nvPr/>
        </p:nvSpPr>
        <p:spPr>
          <a:xfrm>
            <a:off x="793790" y="365689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Form your ideas and thoughts as simple as you can</a:t>
            </a:r>
            <a:endParaRPr lang="en-US" sz="1750" dirty="0"/>
          </a:p>
        </p:txBody>
      </p:sp>
      <p:sp>
        <p:nvSpPr>
          <p:cNvPr id="5" name="Text 3"/>
          <p:cNvSpPr/>
          <p:nvPr/>
        </p:nvSpPr>
        <p:spPr>
          <a:xfrm>
            <a:off x="793790" y="409909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Use correct "voice" for the situation</a:t>
            </a:r>
            <a:endParaRPr lang="en-US" sz="1750" dirty="0"/>
          </a:p>
        </p:txBody>
      </p:sp>
      <p:sp>
        <p:nvSpPr>
          <p:cNvPr id="6" name="Text 4"/>
          <p:cNvSpPr/>
          <p:nvPr/>
        </p:nvSpPr>
        <p:spPr>
          <a:xfrm>
            <a:off x="793790" y="454129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Avoid distractions</a:t>
            </a:r>
            <a:endParaRPr lang="en-US" sz="1750" dirty="0"/>
          </a:p>
        </p:txBody>
      </p:sp>
      <p:sp>
        <p:nvSpPr>
          <p:cNvPr id="7" name="Text 5"/>
          <p:cNvSpPr/>
          <p:nvPr/>
        </p:nvSpPr>
        <p:spPr>
          <a:xfrm>
            <a:off x="7599521" y="365689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One idea at the time</a:t>
            </a:r>
            <a:endParaRPr lang="en-US" sz="1750" dirty="0"/>
          </a:p>
        </p:txBody>
      </p:sp>
      <p:sp>
        <p:nvSpPr>
          <p:cNvPr id="8" name="Text 6"/>
          <p:cNvSpPr/>
          <p:nvPr/>
        </p:nvSpPr>
        <p:spPr>
          <a:xfrm>
            <a:off x="7599521" y="409909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Repeat if necessary</a:t>
            </a:r>
            <a:endParaRPr lang="en-US" sz="1750" dirty="0"/>
          </a:p>
        </p:txBody>
      </p:sp>
      <p:sp>
        <p:nvSpPr>
          <p:cNvPr id="9" name="Text 7"/>
          <p:cNvSpPr/>
          <p:nvPr/>
        </p:nvSpPr>
        <p:spPr>
          <a:xfrm>
            <a:off x="7599521" y="454129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Give feedback</a:t>
            </a:r>
            <a:endParaRPr lang="en-US" sz="1750" dirty="0"/>
          </a:p>
        </p:txBody>
      </p:sp>
      <p:sp>
        <p:nvSpPr>
          <p:cNvPr id="10" name="Прямоугольник 9">
            <a:extLst>
              <a:ext uri="{FF2B5EF4-FFF2-40B4-BE49-F238E27FC236}">
                <a16:creationId xmlns:a16="http://schemas.microsoft.com/office/drawing/2014/main" id="{08F5D3C6-846A-E339-D081-21E6C4C3F8B6}"/>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2" name="Рисунок 1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8062E1E4-CDDE-EBDA-D24A-D69BCD62A64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93334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4" name="Picture 5" descr="Fars Air Qeshm Boeing 747">
            <a:extLst>
              <a:ext uri="{FF2B5EF4-FFF2-40B4-BE49-F238E27FC236}">
                <a16:creationId xmlns:a16="http://schemas.microsoft.com/office/drawing/2014/main" id="{47910324-EFDA-E433-1C45-750192B07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604088" y="1659171"/>
            <a:ext cx="9422223" cy="4911257"/>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a:extLst>
              <a:ext uri="{FF2B5EF4-FFF2-40B4-BE49-F238E27FC236}">
                <a16:creationId xmlns:a16="http://schemas.microsoft.com/office/drawing/2014/main" id="{E6B407F7-FC0D-69DE-65AC-976CB63ECA17}"/>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Рисунок 10"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CAC13888-AA2D-040E-D6DA-880D2EDAB80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01688"/>
            <a:ext cx="6634758" cy="595432"/>
          </a:xfrm>
          <a:prstGeom prst="rect">
            <a:avLst/>
          </a:prstGeom>
          <a:noFill/>
          <a:ln/>
        </p:spPr>
        <p:txBody>
          <a:bodyPr wrap="none" lIns="0" tIns="0" rIns="0" bIns="0" rtlCol="0" anchor="t"/>
          <a:lstStyle/>
          <a:p>
            <a:pPr marL="0" indent="0" algn="l">
              <a:lnSpc>
                <a:spcPts val="4650"/>
              </a:lnSpc>
              <a:buNone/>
            </a:pPr>
            <a:r>
              <a:rPr lang="en-US" sz="4000" b="1" dirty="0">
                <a:solidFill>
                  <a:srgbClr val="000000"/>
                </a:solidFill>
                <a:latin typeface="Aptos" panose="020B0004020202020204" pitchFamily="34" charset="0"/>
                <a:ea typeface="Petrona Bold" pitchFamily="34" charset="-122"/>
                <a:cs typeface="Petrona Bold" pitchFamily="34" charset="-120"/>
              </a:rPr>
              <a:t>Communication Challenges</a:t>
            </a:r>
            <a:endParaRPr lang="en-US" sz="4000" dirty="0">
              <a:latin typeface="Aptos" panose="020B0004020202020204" pitchFamily="34" charset="0"/>
            </a:endParaRPr>
          </a:p>
        </p:txBody>
      </p:sp>
      <p:sp>
        <p:nvSpPr>
          <p:cNvPr id="3" name="Text 1"/>
          <p:cNvSpPr/>
          <p:nvPr/>
        </p:nvSpPr>
        <p:spPr>
          <a:xfrm>
            <a:off x="793790" y="2202894"/>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Aptos" panose="020B0004020202020204" pitchFamily="34" charset="0"/>
                <a:ea typeface="Petrona Bold" pitchFamily="34" charset="-122"/>
                <a:cs typeface="Petrona Bold" pitchFamily="34" charset="-120"/>
              </a:rPr>
              <a:t>Receiver Challenges</a:t>
            </a:r>
            <a:endParaRPr lang="en-US" sz="2800" dirty="0">
              <a:latin typeface="Aptos" panose="020B0004020202020204" pitchFamily="34" charset="0"/>
            </a:endParaRPr>
          </a:p>
        </p:txBody>
      </p:sp>
      <p:sp>
        <p:nvSpPr>
          <p:cNvPr id="4" name="Shape 2"/>
          <p:cNvSpPr/>
          <p:nvPr/>
        </p:nvSpPr>
        <p:spPr>
          <a:xfrm>
            <a:off x="793790" y="2989659"/>
            <a:ext cx="6407944" cy="1748195"/>
          </a:xfrm>
          <a:prstGeom prst="roundRect">
            <a:avLst>
              <a:gd name="adj" fmla="val 5449"/>
            </a:avLst>
          </a:prstGeom>
          <a:solidFill>
            <a:srgbClr val="CCEEFF"/>
          </a:solidFill>
          <a:ln w="7620">
            <a:solidFill>
              <a:srgbClr val="B2D4E5"/>
            </a:solidFill>
            <a:prstDash val="solid"/>
          </a:ln>
        </p:spPr>
        <p:txBody>
          <a:bodyPr/>
          <a:lstStyle/>
          <a:p>
            <a:endParaRPr lang="ru-RU"/>
          </a:p>
        </p:txBody>
      </p:sp>
      <p:sp>
        <p:nvSpPr>
          <p:cNvPr id="5" name="Shape 3"/>
          <p:cNvSpPr/>
          <p:nvPr/>
        </p:nvSpPr>
        <p:spPr>
          <a:xfrm>
            <a:off x="1028224" y="3224093"/>
            <a:ext cx="680442" cy="680442"/>
          </a:xfrm>
          <a:prstGeom prst="roundRect">
            <a:avLst>
              <a:gd name="adj" fmla="val 13436980"/>
            </a:avLst>
          </a:prstGeom>
          <a:solidFill>
            <a:srgbClr val="007EBD"/>
          </a:solidFill>
          <a:ln/>
        </p:spPr>
        <p:txBody>
          <a:bodyPr/>
          <a:lstStyle/>
          <a:p>
            <a:endParaRPr lang="ru-RU"/>
          </a:p>
        </p:txBody>
      </p:sp>
      <p:pic>
        <p:nvPicPr>
          <p:cNvPr id="6" name="Image 0" descr="preencoded.png"/>
          <p:cNvPicPr>
            <a:picLocks noChangeAspect="1"/>
          </p:cNvPicPr>
          <p:nvPr/>
        </p:nvPicPr>
        <p:blipFill>
          <a:blip r:embed="rId3"/>
          <a:stretch>
            <a:fillRect/>
          </a:stretch>
        </p:blipFill>
        <p:spPr>
          <a:xfrm>
            <a:off x="1215390" y="3372922"/>
            <a:ext cx="306110" cy="382667"/>
          </a:xfrm>
          <a:prstGeom prst="rect">
            <a:avLst/>
          </a:prstGeom>
        </p:spPr>
      </p:pic>
      <p:sp>
        <p:nvSpPr>
          <p:cNvPr id="7" name="Text 4"/>
          <p:cNvSpPr/>
          <p:nvPr/>
        </p:nvSpPr>
        <p:spPr>
          <a:xfrm>
            <a:off x="1028224" y="413135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ptos" panose="020B0004020202020204" pitchFamily="34" charset="0"/>
                <a:ea typeface="Petrona Bold" pitchFamily="34" charset="-122"/>
                <a:cs typeface="Petrona Bold" pitchFamily="34" charset="-120"/>
              </a:rPr>
              <a:t>Background noise</a:t>
            </a:r>
            <a:endParaRPr lang="en-US" sz="2300" dirty="0">
              <a:latin typeface="Aptos" panose="020B0004020202020204" pitchFamily="34" charset="0"/>
            </a:endParaRPr>
          </a:p>
        </p:txBody>
      </p:sp>
      <p:sp>
        <p:nvSpPr>
          <p:cNvPr id="8" name="Shape 5"/>
          <p:cNvSpPr/>
          <p:nvPr/>
        </p:nvSpPr>
        <p:spPr>
          <a:xfrm>
            <a:off x="7428548" y="2989659"/>
            <a:ext cx="6408063" cy="1748195"/>
          </a:xfrm>
          <a:prstGeom prst="roundRect">
            <a:avLst>
              <a:gd name="adj" fmla="val 5449"/>
            </a:avLst>
          </a:prstGeom>
          <a:solidFill>
            <a:srgbClr val="CCEEFF"/>
          </a:solidFill>
          <a:ln w="7620">
            <a:solidFill>
              <a:srgbClr val="B2D4E5"/>
            </a:solidFill>
            <a:prstDash val="solid"/>
          </a:ln>
        </p:spPr>
        <p:txBody>
          <a:bodyPr/>
          <a:lstStyle/>
          <a:p>
            <a:endParaRPr lang="ru-RU"/>
          </a:p>
        </p:txBody>
      </p:sp>
      <p:sp>
        <p:nvSpPr>
          <p:cNvPr id="9" name="Shape 6"/>
          <p:cNvSpPr/>
          <p:nvPr/>
        </p:nvSpPr>
        <p:spPr>
          <a:xfrm>
            <a:off x="7662982" y="3224093"/>
            <a:ext cx="680442" cy="680442"/>
          </a:xfrm>
          <a:prstGeom prst="roundRect">
            <a:avLst>
              <a:gd name="adj" fmla="val 13436980"/>
            </a:avLst>
          </a:prstGeom>
          <a:solidFill>
            <a:srgbClr val="007EBD"/>
          </a:solidFill>
          <a:ln/>
        </p:spPr>
        <p:txBody>
          <a:bodyPr/>
          <a:lstStyle/>
          <a:p>
            <a:endParaRPr lang="ru-RU"/>
          </a:p>
        </p:txBody>
      </p:sp>
      <p:pic>
        <p:nvPicPr>
          <p:cNvPr id="10" name="Image 1" descr="preencoded.png"/>
          <p:cNvPicPr>
            <a:picLocks noChangeAspect="1"/>
          </p:cNvPicPr>
          <p:nvPr/>
        </p:nvPicPr>
        <p:blipFill>
          <a:blip r:embed="rId4"/>
          <a:stretch>
            <a:fillRect/>
          </a:stretch>
        </p:blipFill>
        <p:spPr>
          <a:xfrm>
            <a:off x="7850148" y="3372922"/>
            <a:ext cx="306110" cy="382667"/>
          </a:xfrm>
          <a:prstGeom prst="rect">
            <a:avLst/>
          </a:prstGeom>
        </p:spPr>
      </p:pic>
      <p:sp>
        <p:nvSpPr>
          <p:cNvPr id="11" name="Text 7"/>
          <p:cNvSpPr/>
          <p:nvPr/>
        </p:nvSpPr>
        <p:spPr>
          <a:xfrm>
            <a:off x="7662982" y="4131350"/>
            <a:ext cx="4537472"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ptos" panose="020B0004020202020204" pitchFamily="34" charset="0"/>
                <a:ea typeface="Petrona Bold" pitchFamily="34" charset="-122"/>
                <a:cs typeface="Petrona Bold" pitchFamily="34" charset="-120"/>
              </a:rPr>
              <a:t>Multiple communication sources</a:t>
            </a:r>
            <a:endParaRPr lang="en-US" sz="2300" dirty="0">
              <a:latin typeface="Aptos" panose="020B0004020202020204" pitchFamily="34" charset="0"/>
            </a:endParaRPr>
          </a:p>
        </p:txBody>
      </p:sp>
      <p:sp>
        <p:nvSpPr>
          <p:cNvPr id="12" name="Shape 8"/>
          <p:cNvSpPr/>
          <p:nvPr/>
        </p:nvSpPr>
        <p:spPr>
          <a:xfrm>
            <a:off x="793790" y="4964668"/>
            <a:ext cx="6407944" cy="1748195"/>
          </a:xfrm>
          <a:prstGeom prst="roundRect">
            <a:avLst>
              <a:gd name="adj" fmla="val 5449"/>
            </a:avLst>
          </a:prstGeom>
          <a:solidFill>
            <a:srgbClr val="CCEEFF"/>
          </a:solidFill>
          <a:ln w="7620">
            <a:solidFill>
              <a:srgbClr val="B2D4E5"/>
            </a:solidFill>
            <a:prstDash val="solid"/>
          </a:ln>
        </p:spPr>
        <p:txBody>
          <a:bodyPr/>
          <a:lstStyle/>
          <a:p>
            <a:endParaRPr lang="ru-RU"/>
          </a:p>
        </p:txBody>
      </p:sp>
      <p:sp>
        <p:nvSpPr>
          <p:cNvPr id="13" name="Shape 9"/>
          <p:cNvSpPr/>
          <p:nvPr/>
        </p:nvSpPr>
        <p:spPr>
          <a:xfrm>
            <a:off x="1028224" y="5199102"/>
            <a:ext cx="680442" cy="680442"/>
          </a:xfrm>
          <a:prstGeom prst="roundRect">
            <a:avLst>
              <a:gd name="adj" fmla="val 13436980"/>
            </a:avLst>
          </a:prstGeom>
          <a:solidFill>
            <a:srgbClr val="007EBD"/>
          </a:solidFill>
          <a:ln/>
        </p:spPr>
        <p:txBody>
          <a:bodyPr/>
          <a:lstStyle/>
          <a:p>
            <a:endParaRPr lang="ru-RU"/>
          </a:p>
        </p:txBody>
      </p:sp>
      <p:pic>
        <p:nvPicPr>
          <p:cNvPr id="14" name="Image 2" descr="preencoded.png"/>
          <p:cNvPicPr>
            <a:picLocks noChangeAspect="1"/>
          </p:cNvPicPr>
          <p:nvPr/>
        </p:nvPicPr>
        <p:blipFill>
          <a:blip r:embed="rId5"/>
          <a:stretch>
            <a:fillRect/>
          </a:stretch>
        </p:blipFill>
        <p:spPr>
          <a:xfrm>
            <a:off x="1215390" y="5347930"/>
            <a:ext cx="306110" cy="382667"/>
          </a:xfrm>
          <a:prstGeom prst="rect">
            <a:avLst/>
          </a:prstGeom>
        </p:spPr>
      </p:pic>
      <p:sp>
        <p:nvSpPr>
          <p:cNvPr id="15" name="Text 10"/>
          <p:cNvSpPr/>
          <p:nvPr/>
        </p:nvSpPr>
        <p:spPr>
          <a:xfrm>
            <a:off x="1028224" y="6106358"/>
            <a:ext cx="4327446"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ptos" panose="020B0004020202020204" pitchFamily="34" charset="0"/>
                <a:ea typeface="Petrona Bold" pitchFamily="34" charset="-122"/>
                <a:cs typeface="Petrona Bold" pitchFamily="34" charset="-120"/>
              </a:rPr>
              <a:t>Mindset and expectance factors</a:t>
            </a:r>
            <a:endParaRPr lang="en-US" sz="2300" dirty="0">
              <a:latin typeface="Aptos" panose="020B0004020202020204" pitchFamily="34" charset="0"/>
            </a:endParaRPr>
          </a:p>
        </p:txBody>
      </p:sp>
      <p:sp>
        <p:nvSpPr>
          <p:cNvPr id="16" name="Shape 11"/>
          <p:cNvSpPr/>
          <p:nvPr/>
        </p:nvSpPr>
        <p:spPr>
          <a:xfrm>
            <a:off x="7428548" y="4964668"/>
            <a:ext cx="6408063" cy="1748195"/>
          </a:xfrm>
          <a:prstGeom prst="roundRect">
            <a:avLst>
              <a:gd name="adj" fmla="val 5449"/>
            </a:avLst>
          </a:prstGeom>
          <a:solidFill>
            <a:srgbClr val="CCEEFF"/>
          </a:solidFill>
          <a:ln w="7620">
            <a:solidFill>
              <a:srgbClr val="B2D4E5"/>
            </a:solidFill>
            <a:prstDash val="solid"/>
          </a:ln>
        </p:spPr>
        <p:txBody>
          <a:bodyPr/>
          <a:lstStyle/>
          <a:p>
            <a:endParaRPr lang="ru-RU"/>
          </a:p>
        </p:txBody>
      </p:sp>
      <p:sp>
        <p:nvSpPr>
          <p:cNvPr id="17" name="Shape 12"/>
          <p:cNvSpPr/>
          <p:nvPr/>
        </p:nvSpPr>
        <p:spPr>
          <a:xfrm>
            <a:off x="7662982" y="5199102"/>
            <a:ext cx="680442" cy="680442"/>
          </a:xfrm>
          <a:prstGeom prst="roundRect">
            <a:avLst>
              <a:gd name="adj" fmla="val 13436980"/>
            </a:avLst>
          </a:prstGeom>
          <a:solidFill>
            <a:srgbClr val="007EBD"/>
          </a:solidFill>
          <a:ln/>
        </p:spPr>
        <p:txBody>
          <a:bodyPr/>
          <a:lstStyle/>
          <a:p>
            <a:endParaRPr lang="ru-RU"/>
          </a:p>
        </p:txBody>
      </p:sp>
      <p:pic>
        <p:nvPicPr>
          <p:cNvPr id="18" name="Image 3" descr="preencoded.png"/>
          <p:cNvPicPr>
            <a:picLocks noChangeAspect="1"/>
          </p:cNvPicPr>
          <p:nvPr/>
        </p:nvPicPr>
        <p:blipFill>
          <a:blip r:embed="rId6"/>
          <a:stretch>
            <a:fillRect/>
          </a:stretch>
        </p:blipFill>
        <p:spPr>
          <a:xfrm>
            <a:off x="7850148" y="5347930"/>
            <a:ext cx="306110" cy="382667"/>
          </a:xfrm>
          <a:prstGeom prst="rect">
            <a:avLst/>
          </a:prstGeom>
        </p:spPr>
      </p:pic>
      <p:sp>
        <p:nvSpPr>
          <p:cNvPr id="19" name="Text 13"/>
          <p:cNvSpPr/>
          <p:nvPr/>
        </p:nvSpPr>
        <p:spPr>
          <a:xfrm>
            <a:off x="7662982" y="6106358"/>
            <a:ext cx="3709154"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ptos" panose="020B0004020202020204" pitchFamily="34" charset="0"/>
                <a:ea typeface="Petrona Bold" pitchFamily="34" charset="-122"/>
                <a:cs typeface="Petrona Bold" pitchFamily="34" charset="-120"/>
              </a:rPr>
              <a:t>Confirm 'unclear' messages</a:t>
            </a:r>
            <a:endParaRPr lang="en-US" sz="2300" dirty="0">
              <a:latin typeface="Aptos" panose="020B0004020202020204" pitchFamily="34" charset="0"/>
            </a:endParaRPr>
          </a:p>
        </p:txBody>
      </p:sp>
      <p:sp>
        <p:nvSpPr>
          <p:cNvPr id="20" name="Прямоугольник 19">
            <a:extLst>
              <a:ext uri="{FF2B5EF4-FFF2-40B4-BE49-F238E27FC236}">
                <a16:creationId xmlns:a16="http://schemas.microsoft.com/office/drawing/2014/main" id="{F146C5A3-C8A4-DECA-B1D3-1346C79CD5B2}"/>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22" name="Рисунок 2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63AC4954-4853-90CB-ED70-C49400E6868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89" y="801688"/>
            <a:ext cx="13042821" cy="1190863"/>
          </a:xfrm>
          <a:prstGeom prst="rect">
            <a:avLst/>
          </a:prstGeom>
          <a:noFill/>
          <a:ln/>
        </p:spPr>
        <p:txBody>
          <a:bodyPr wrap="square" lIns="0" tIns="0" rIns="0" bIns="0" rtlCol="0" anchor="t"/>
          <a:lstStyle/>
          <a:p>
            <a:pPr marL="0" indent="0" algn="l">
              <a:lnSpc>
                <a:spcPts val="4650"/>
              </a:lnSpc>
              <a:buNone/>
            </a:pPr>
            <a:r>
              <a:rPr lang="en-US" sz="4000" dirty="0">
                <a:solidFill>
                  <a:srgbClr val="000000"/>
                </a:solidFill>
                <a:latin typeface="Aptos" panose="020B0004020202020204" pitchFamily="34" charset="0"/>
                <a:ea typeface="Petrona Bold" pitchFamily="34" charset="-122"/>
                <a:cs typeface="Petrona Bold" pitchFamily="34" charset="-120"/>
              </a:rPr>
              <a:t>SUPERIOR-SUBORDINATE COMMUNICATION HAVE BOTH A FORMAL AND INFORMAL COMPONENT</a:t>
            </a:r>
            <a:endParaRPr lang="en-US" sz="4000" dirty="0">
              <a:latin typeface="Aptos" panose="020B0004020202020204" pitchFamily="34" charset="0"/>
            </a:endParaRPr>
          </a:p>
        </p:txBody>
      </p:sp>
      <p:sp>
        <p:nvSpPr>
          <p:cNvPr id="3" name="Text 1"/>
          <p:cNvSpPr/>
          <p:nvPr/>
        </p:nvSpPr>
        <p:spPr>
          <a:xfrm>
            <a:off x="793789" y="2977103"/>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1A2D7A"/>
                </a:solidFill>
                <a:latin typeface="Aptos" panose="020B0004020202020204" pitchFamily="34" charset="0"/>
                <a:ea typeface="Petrona Bold" pitchFamily="34" charset="-122"/>
                <a:cs typeface="Petrona Bold" pitchFamily="34" charset="-120"/>
              </a:rPr>
              <a:t>Formal</a:t>
            </a:r>
            <a:endParaRPr lang="en-US" sz="2800" dirty="0">
              <a:latin typeface="Aptos" panose="020B0004020202020204" pitchFamily="34" charset="0"/>
            </a:endParaRPr>
          </a:p>
        </p:txBody>
      </p:sp>
      <p:sp>
        <p:nvSpPr>
          <p:cNvPr id="4" name="Text 2"/>
          <p:cNvSpPr/>
          <p:nvPr/>
        </p:nvSpPr>
        <p:spPr>
          <a:xfrm>
            <a:off x="793789" y="365052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job instructions</a:t>
            </a:r>
            <a:endParaRPr lang="en-US" sz="1750" b="1" dirty="0"/>
          </a:p>
        </p:txBody>
      </p:sp>
      <p:sp>
        <p:nvSpPr>
          <p:cNvPr id="5" name="Text 3"/>
          <p:cNvSpPr/>
          <p:nvPr/>
        </p:nvSpPr>
        <p:spPr>
          <a:xfrm>
            <a:off x="793789" y="409271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job rationale</a:t>
            </a:r>
            <a:endParaRPr lang="en-US" sz="1750" b="1" dirty="0"/>
          </a:p>
        </p:txBody>
      </p:sp>
      <p:sp>
        <p:nvSpPr>
          <p:cNvPr id="6" name="Text 4"/>
          <p:cNvSpPr/>
          <p:nvPr/>
        </p:nvSpPr>
        <p:spPr>
          <a:xfrm>
            <a:off x="793789" y="453491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organizational procedures and practices</a:t>
            </a:r>
            <a:endParaRPr lang="en-US" sz="1750" dirty="0"/>
          </a:p>
        </p:txBody>
      </p:sp>
      <p:sp>
        <p:nvSpPr>
          <p:cNvPr id="7" name="Text 5"/>
          <p:cNvSpPr/>
          <p:nvPr/>
        </p:nvSpPr>
        <p:spPr>
          <a:xfrm>
            <a:off x="793789" y="49771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feedback about subordinates performance, and</a:t>
            </a:r>
            <a:endParaRPr lang="en-US" sz="1750" dirty="0"/>
          </a:p>
        </p:txBody>
      </p:sp>
      <p:sp>
        <p:nvSpPr>
          <p:cNvPr id="8" name="Text 6"/>
          <p:cNvSpPr/>
          <p:nvPr/>
        </p:nvSpPr>
        <p:spPr>
          <a:xfrm>
            <a:off x="793789" y="54193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indoctrination of goals-Target</a:t>
            </a:r>
            <a:endParaRPr lang="en-US" sz="1750" b="1" dirty="0"/>
          </a:p>
        </p:txBody>
      </p:sp>
      <p:sp>
        <p:nvSpPr>
          <p:cNvPr id="9" name="Text 7"/>
          <p:cNvSpPr/>
          <p:nvPr/>
        </p:nvSpPr>
        <p:spPr>
          <a:xfrm>
            <a:off x="7599520" y="2977103"/>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1A2D7A"/>
                </a:solidFill>
                <a:latin typeface="Aptos" panose="020B0004020202020204" pitchFamily="34" charset="0"/>
                <a:ea typeface="Petrona Bold" pitchFamily="34" charset="-122"/>
                <a:cs typeface="Petrona Bold" pitchFamily="34" charset="-120"/>
              </a:rPr>
              <a:t>Informal</a:t>
            </a:r>
            <a:endParaRPr lang="en-US" sz="2800" dirty="0">
              <a:latin typeface="Aptos" panose="020B0004020202020204" pitchFamily="34" charset="0"/>
            </a:endParaRPr>
          </a:p>
        </p:txBody>
      </p:sp>
      <p:sp>
        <p:nvSpPr>
          <p:cNvPr id="10" name="Text 8"/>
          <p:cNvSpPr/>
          <p:nvPr/>
        </p:nvSpPr>
        <p:spPr>
          <a:xfrm>
            <a:off x="7599520" y="365052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about subordinate himself or herself</a:t>
            </a:r>
            <a:endParaRPr lang="en-US" sz="1750" b="1" dirty="0"/>
          </a:p>
        </p:txBody>
      </p:sp>
      <p:sp>
        <p:nvSpPr>
          <p:cNvPr id="11" name="Text 9"/>
          <p:cNvSpPr/>
          <p:nvPr/>
        </p:nvSpPr>
        <p:spPr>
          <a:xfrm>
            <a:off x="7599520" y="409271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about coworkers and their problems</a:t>
            </a:r>
            <a:endParaRPr lang="en-US" sz="1750" b="1" dirty="0"/>
          </a:p>
        </p:txBody>
      </p:sp>
      <p:sp>
        <p:nvSpPr>
          <p:cNvPr id="12" name="Text 10"/>
          <p:cNvSpPr/>
          <p:nvPr/>
        </p:nvSpPr>
        <p:spPr>
          <a:xfrm>
            <a:off x="7599520" y="453491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about organizational pol. and prac.</a:t>
            </a:r>
            <a:endParaRPr lang="en-US" sz="1750" dirty="0"/>
          </a:p>
        </p:txBody>
      </p:sp>
      <p:sp>
        <p:nvSpPr>
          <p:cNvPr id="13" name="Text 11"/>
          <p:cNvSpPr/>
          <p:nvPr/>
        </p:nvSpPr>
        <p:spPr>
          <a:xfrm>
            <a:off x="7599520" y="49771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about what needs to be done and how it can be done</a:t>
            </a:r>
            <a:endParaRPr lang="en-US" sz="1750" dirty="0"/>
          </a:p>
        </p:txBody>
      </p:sp>
      <p:sp>
        <p:nvSpPr>
          <p:cNvPr id="14" name="Прямоугольник 13">
            <a:extLst>
              <a:ext uri="{FF2B5EF4-FFF2-40B4-BE49-F238E27FC236}">
                <a16:creationId xmlns:a16="http://schemas.microsoft.com/office/drawing/2014/main" id="{EEE1F9CE-3150-DF91-7369-DD6D14D6F79C}"/>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6" name="Рисунок 15"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82604137-0676-2054-4688-F1316B1DEF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798513" y="831948"/>
            <a:ext cx="10848261" cy="744261"/>
          </a:xfrm>
          <a:prstGeom prst="rect">
            <a:avLst/>
          </a:prstGeom>
          <a:noFill/>
          <a:ln/>
        </p:spPr>
        <p:txBody>
          <a:bodyPr wrap="none" lIns="0" tIns="0" rIns="0" bIns="0" rtlCol="0" anchor="t"/>
          <a:lstStyle/>
          <a:p>
            <a:pPr marL="0" indent="0" algn="l">
              <a:buNone/>
            </a:pPr>
            <a:r>
              <a:rPr lang="en-US" sz="4000" b="1" dirty="0">
                <a:solidFill>
                  <a:srgbClr val="000000"/>
                </a:solidFill>
                <a:latin typeface="Aptos" panose="020B0004020202020204" pitchFamily="34" charset="0"/>
                <a:ea typeface="Petrona Bold" pitchFamily="34" charset="-122"/>
                <a:cs typeface="Petrona Bold" pitchFamily="34" charset="-120"/>
              </a:rPr>
              <a:t>Regulating Information Flow</a:t>
            </a:r>
            <a:endParaRPr lang="en-US" sz="4000" b="1" dirty="0">
              <a:latin typeface="Aptos" panose="020B0004020202020204" pitchFamily="34" charset="0"/>
            </a:endParaRPr>
          </a:p>
        </p:txBody>
      </p:sp>
      <p:sp>
        <p:nvSpPr>
          <p:cNvPr id="5" name="Text 2"/>
          <p:cNvSpPr/>
          <p:nvPr/>
        </p:nvSpPr>
        <p:spPr>
          <a:xfrm>
            <a:off x="798513" y="1962975"/>
            <a:ext cx="13042821" cy="1786295"/>
          </a:xfrm>
          <a:prstGeom prst="rect">
            <a:avLst/>
          </a:prstGeom>
          <a:noFill/>
          <a:ln/>
        </p:spPr>
        <p:txBody>
          <a:bodyPr wrap="square" lIns="0" tIns="0" rIns="0" bIns="0" rtlCol="0" anchor="t"/>
          <a:lstStyle/>
          <a:p>
            <a:pPr marL="0" indent="0" algn="l">
              <a:lnSpc>
                <a:spcPts val="4650"/>
              </a:lnSpc>
              <a:buNone/>
            </a:pPr>
            <a:r>
              <a:rPr lang="en-US" sz="3600" b="1" dirty="0">
                <a:solidFill>
                  <a:srgbClr val="000000"/>
                </a:solidFill>
                <a:latin typeface="Aptos" panose="020B0004020202020204" pitchFamily="34" charset="0"/>
                <a:ea typeface="Petrona Bold" pitchFamily="34" charset="-122"/>
                <a:cs typeface="Petrona Bold" pitchFamily="34" charset="-120"/>
              </a:rPr>
              <a:t>The leader(Capt) must regulate</a:t>
            </a:r>
            <a:r>
              <a:rPr lang="en-US" sz="3600" dirty="0">
                <a:solidFill>
                  <a:srgbClr val="000000"/>
                </a:solidFill>
                <a:latin typeface="Aptos" panose="020B0004020202020204" pitchFamily="34" charset="0"/>
                <a:ea typeface="Petrona Bold" pitchFamily="34" charset="-122"/>
                <a:cs typeface="Petrona Bold" pitchFamily="34" charset="-120"/>
              </a:rPr>
              <a:t>, manage and direct the flow of information, ideas and suggestions within the crew members and outside sources</a:t>
            </a:r>
            <a:endParaRPr lang="en-US" sz="3600" dirty="0">
              <a:latin typeface="Aptos" panose="020B0004020202020204" pitchFamily="34" charset="0"/>
            </a:endParaRPr>
          </a:p>
        </p:txBody>
      </p:sp>
      <p:sp>
        <p:nvSpPr>
          <p:cNvPr id="6" name="Text 3"/>
          <p:cNvSpPr/>
          <p:nvPr/>
        </p:nvSpPr>
        <p:spPr>
          <a:xfrm>
            <a:off x="793790" y="43114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Communicating flight information</a:t>
            </a:r>
            <a:endParaRPr lang="en-US" sz="1750" dirty="0"/>
          </a:p>
        </p:txBody>
      </p:sp>
      <p:sp>
        <p:nvSpPr>
          <p:cNvPr id="7" name="Text 4"/>
          <p:cNvSpPr/>
          <p:nvPr/>
        </p:nvSpPr>
        <p:spPr>
          <a:xfrm>
            <a:off x="793790" y="47536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Asking for opinions, suggestions-British Mid crash 1989</a:t>
            </a:r>
            <a:endParaRPr lang="en-US" sz="1750" b="1" dirty="0"/>
          </a:p>
        </p:txBody>
      </p:sp>
      <p:sp>
        <p:nvSpPr>
          <p:cNvPr id="8" name="Text 5"/>
          <p:cNvSpPr/>
          <p:nvPr/>
        </p:nvSpPr>
        <p:spPr>
          <a:xfrm>
            <a:off x="793790" y="519588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Giving opinions, suggestions</a:t>
            </a:r>
            <a:endParaRPr lang="en-US" sz="1750" dirty="0"/>
          </a:p>
        </p:txBody>
      </p:sp>
      <p:sp>
        <p:nvSpPr>
          <p:cNvPr id="9" name="Text 6"/>
          <p:cNvSpPr/>
          <p:nvPr/>
        </p:nvSpPr>
        <p:spPr>
          <a:xfrm>
            <a:off x="793790" y="563808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Clarifying communication</a:t>
            </a:r>
            <a:endParaRPr lang="en-US" sz="1750" dirty="0"/>
          </a:p>
        </p:txBody>
      </p:sp>
      <p:sp>
        <p:nvSpPr>
          <p:cNvPr id="10" name="Text 7"/>
          <p:cNvSpPr/>
          <p:nvPr/>
        </p:nvSpPr>
        <p:spPr>
          <a:xfrm>
            <a:off x="793790" y="608028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Providing feedback</a:t>
            </a:r>
            <a:endParaRPr lang="en-US" sz="1750" dirty="0"/>
          </a:p>
        </p:txBody>
      </p:sp>
      <p:sp>
        <p:nvSpPr>
          <p:cNvPr id="11" name="Text 8"/>
          <p:cNvSpPr/>
          <p:nvPr/>
        </p:nvSpPr>
        <p:spPr>
          <a:xfrm>
            <a:off x="793790" y="652248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Regulating participation</a:t>
            </a:r>
            <a:endParaRPr lang="en-US" sz="1750" dirty="0"/>
          </a:p>
        </p:txBody>
      </p:sp>
      <p:sp>
        <p:nvSpPr>
          <p:cNvPr id="12" name="Прямоугольник 11">
            <a:extLst>
              <a:ext uri="{FF2B5EF4-FFF2-40B4-BE49-F238E27FC236}">
                <a16:creationId xmlns:a16="http://schemas.microsoft.com/office/drawing/2014/main" id="{E26903B1-21C6-CC6D-65AB-563830C5F5D7}"/>
              </a:ext>
            </a:extLst>
          </p:cNvPr>
          <p:cNvSpPr/>
          <p:nvPr/>
        </p:nvSpPr>
        <p:spPr>
          <a:xfrm>
            <a:off x="12636245" y="7598946"/>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3" name="Рисунок 12"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5E1C5FD0-AD3C-9C3B-F917-F14D176FAFA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8530"/>
          </a:xfrm>
          <a:prstGeom prst="rect">
            <a:avLst/>
          </a:prstGeom>
        </p:spPr>
      </p:pic>
      <p:sp>
        <p:nvSpPr>
          <p:cNvPr id="3" name="Text 0"/>
          <p:cNvSpPr/>
          <p:nvPr/>
        </p:nvSpPr>
        <p:spPr>
          <a:xfrm>
            <a:off x="6180177" y="817313"/>
            <a:ext cx="7802166" cy="1258014"/>
          </a:xfrm>
          <a:prstGeom prst="rect">
            <a:avLst/>
          </a:prstGeom>
          <a:noFill/>
          <a:ln/>
        </p:spPr>
        <p:txBody>
          <a:bodyPr wrap="square" lIns="0" tIns="0" rIns="0" bIns="0" rtlCol="0" anchor="t"/>
          <a:lstStyle/>
          <a:p>
            <a:pPr marL="0" indent="0" algn="l">
              <a:lnSpc>
                <a:spcPts val="4950"/>
              </a:lnSpc>
              <a:buNone/>
            </a:pPr>
            <a:r>
              <a:rPr lang="en-US" sz="4000" b="1" dirty="0">
                <a:solidFill>
                  <a:srgbClr val="000000"/>
                </a:solidFill>
                <a:latin typeface="Aptos" panose="020B0004020202020204" pitchFamily="34" charset="0"/>
                <a:ea typeface="Petrona Bold" pitchFamily="34" charset="-122"/>
                <a:cs typeface="Petrona Bold" pitchFamily="34" charset="-120"/>
              </a:rPr>
              <a:t>Directing and Coordinating Crew Activities</a:t>
            </a:r>
            <a:endParaRPr lang="en-US" sz="4000" dirty="0">
              <a:latin typeface="Aptos" panose="020B0004020202020204" pitchFamily="34" charset="0"/>
            </a:endParaRPr>
          </a:p>
        </p:txBody>
      </p:sp>
      <p:sp>
        <p:nvSpPr>
          <p:cNvPr id="4" name="Text 1"/>
          <p:cNvSpPr/>
          <p:nvPr/>
        </p:nvSpPr>
        <p:spPr>
          <a:xfrm>
            <a:off x="6157317" y="2225264"/>
            <a:ext cx="7802166" cy="1496763"/>
          </a:xfrm>
          <a:prstGeom prst="rect">
            <a:avLst/>
          </a:prstGeom>
          <a:noFill/>
          <a:ln/>
        </p:spPr>
        <p:txBody>
          <a:bodyPr wrap="square" lIns="0" tIns="0" rIns="0" bIns="0" rtlCol="0" anchor="t"/>
          <a:lstStyle/>
          <a:p>
            <a:pPr marL="0" indent="0" algn="l">
              <a:lnSpc>
                <a:spcPts val="3950"/>
              </a:lnSpc>
              <a:buNone/>
            </a:pPr>
            <a:r>
              <a:rPr lang="en-US" sz="3150" dirty="0">
                <a:solidFill>
                  <a:srgbClr val="000000"/>
                </a:solidFill>
                <a:latin typeface="Aptos" panose="020B0004020202020204" pitchFamily="34" charset="0"/>
                <a:ea typeface="Petrona Bold" pitchFamily="34" charset="-122"/>
                <a:cs typeface="Petrona Bold" pitchFamily="34" charset="-120"/>
              </a:rPr>
              <a:t>The leader must function as crew manager to provide orientation, coordination and direction for group performance</a:t>
            </a:r>
            <a:endParaRPr lang="en-US" sz="3150" dirty="0">
              <a:latin typeface="Aptos" panose="020B0004020202020204" pitchFamily="34" charset="0"/>
            </a:endParaRPr>
          </a:p>
        </p:txBody>
      </p:sp>
      <p:sp>
        <p:nvSpPr>
          <p:cNvPr id="5" name="Shape 2"/>
          <p:cNvSpPr/>
          <p:nvPr/>
        </p:nvSpPr>
        <p:spPr>
          <a:xfrm>
            <a:off x="6157317" y="4162068"/>
            <a:ext cx="7802166" cy="743545"/>
          </a:xfrm>
          <a:prstGeom prst="roundRect">
            <a:avLst>
              <a:gd name="adj" fmla="val 14757"/>
            </a:avLst>
          </a:prstGeom>
          <a:solidFill>
            <a:srgbClr val="FFFFFF">
              <a:alpha val="95000"/>
            </a:srgbClr>
          </a:solidFill>
          <a:ln w="22860">
            <a:solidFill>
              <a:srgbClr val="B2D4E5"/>
            </a:solidFill>
            <a:prstDash val="solid"/>
          </a:ln>
        </p:spPr>
        <p:txBody>
          <a:bodyPr/>
          <a:lstStyle/>
          <a:p>
            <a:endParaRPr lang="ru-RU"/>
          </a:p>
        </p:txBody>
      </p:sp>
      <p:sp>
        <p:nvSpPr>
          <p:cNvPr id="6" name="Shape 3"/>
          <p:cNvSpPr/>
          <p:nvPr/>
        </p:nvSpPr>
        <p:spPr>
          <a:xfrm>
            <a:off x="6134457" y="4162068"/>
            <a:ext cx="91440" cy="743545"/>
          </a:xfrm>
          <a:prstGeom prst="roundRect">
            <a:avLst>
              <a:gd name="adj" fmla="val 88059"/>
            </a:avLst>
          </a:prstGeom>
          <a:solidFill>
            <a:srgbClr val="007EBD"/>
          </a:solidFill>
          <a:ln/>
        </p:spPr>
        <p:txBody>
          <a:bodyPr/>
          <a:lstStyle/>
          <a:p>
            <a:endParaRPr lang="ru-RU"/>
          </a:p>
        </p:txBody>
      </p:sp>
      <p:sp>
        <p:nvSpPr>
          <p:cNvPr id="7" name="Text 4"/>
          <p:cNvSpPr/>
          <p:nvPr/>
        </p:nvSpPr>
        <p:spPr>
          <a:xfrm>
            <a:off x="6440448" y="4376618"/>
            <a:ext cx="4853821" cy="314444"/>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Aptos" panose="020B0004020202020204" pitchFamily="34" charset="0"/>
                <a:ea typeface="Petrona Bold" pitchFamily="34" charset="-122"/>
                <a:cs typeface="Petrona Bold" pitchFamily="34" charset="-120"/>
              </a:rPr>
              <a:t>Directing and coordinating crew activities</a:t>
            </a:r>
            <a:endParaRPr lang="en-US" sz="1950" dirty="0">
              <a:latin typeface="Aptos" panose="020B0004020202020204" pitchFamily="34" charset="0"/>
            </a:endParaRPr>
          </a:p>
        </p:txBody>
      </p:sp>
      <p:sp>
        <p:nvSpPr>
          <p:cNvPr id="8" name="Shape 5"/>
          <p:cNvSpPr/>
          <p:nvPr/>
        </p:nvSpPr>
        <p:spPr>
          <a:xfrm>
            <a:off x="6157317" y="5097304"/>
            <a:ext cx="7802166" cy="743545"/>
          </a:xfrm>
          <a:prstGeom prst="roundRect">
            <a:avLst>
              <a:gd name="adj" fmla="val 14757"/>
            </a:avLst>
          </a:prstGeom>
          <a:solidFill>
            <a:srgbClr val="FFFFFF">
              <a:alpha val="95000"/>
            </a:srgbClr>
          </a:solidFill>
          <a:ln w="22860">
            <a:solidFill>
              <a:srgbClr val="B2D4E5"/>
            </a:solidFill>
            <a:prstDash val="solid"/>
          </a:ln>
        </p:spPr>
        <p:txBody>
          <a:bodyPr/>
          <a:lstStyle/>
          <a:p>
            <a:endParaRPr lang="ru-RU"/>
          </a:p>
        </p:txBody>
      </p:sp>
      <p:sp>
        <p:nvSpPr>
          <p:cNvPr id="9" name="Shape 6"/>
          <p:cNvSpPr/>
          <p:nvPr/>
        </p:nvSpPr>
        <p:spPr>
          <a:xfrm>
            <a:off x="6134457" y="5097304"/>
            <a:ext cx="91440" cy="743545"/>
          </a:xfrm>
          <a:prstGeom prst="roundRect">
            <a:avLst>
              <a:gd name="adj" fmla="val 88059"/>
            </a:avLst>
          </a:prstGeom>
          <a:solidFill>
            <a:srgbClr val="007EBD"/>
          </a:solidFill>
          <a:ln/>
        </p:spPr>
        <p:txBody>
          <a:bodyPr/>
          <a:lstStyle/>
          <a:p>
            <a:endParaRPr lang="ru-RU"/>
          </a:p>
        </p:txBody>
      </p:sp>
      <p:sp>
        <p:nvSpPr>
          <p:cNvPr id="10" name="Text 7"/>
          <p:cNvSpPr/>
          <p:nvPr/>
        </p:nvSpPr>
        <p:spPr>
          <a:xfrm>
            <a:off x="6440448" y="5311854"/>
            <a:ext cx="5114211" cy="314444"/>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Aptos" panose="020B0004020202020204" pitchFamily="34" charset="0"/>
                <a:ea typeface="Petrona Bold" pitchFamily="34" charset="-122"/>
                <a:cs typeface="Petrona Bold" pitchFamily="34" charset="-120"/>
              </a:rPr>
              <a:t>Monitoring and assessing crew performance</a:t>
            </a:r>
            <a:endParaRPr lang="en-US" sz="1950" dirty="0">
              <a:latin typeface="Aptos" panose="020B0004020202020204" pitchFamily="34" charset="0"/>
            </a:endParaRPr>
          </a:p>
        </p:txBody>
      </p:sp>
      <p:sp>
        <p:nvSpPr>
          <p:cNvPr id="11" name="Shape 8"/>
          <p:cNvSpPr/>
          <p:nvPr/>
        </p:nvSpPr>
        <p:spPr>
          <a:xfrm>
            <a:off x="6157317" y="6032540"/>
            <a:ext cx="7802166" cy="743545"/>
          </a:xfrm>
          <a:prstGeom prst="roundRect">
            <a:avLst>
              <a:gd name="adj" fmla="val 14757"/>
            </a:avLst>
          </a:prstGeom>
          <a:solidFill>
            <a:srgbClr val="FFFFFF">
              <a:alpha val="95000"/>
            </a:srgbClr>
          </a:solidFill>
          <a:ln w="22860">
            <a:solidFill>
              <a:srgbClr val="B2D4E5"/>
            </a:solidFill>
            <a:prstDash val="solid"/>
          </a:ln>
        </p:spPr>
        <p:txBody>
          <a:bodyPr/>
          <a:lstStyle/>
          <a:p>
            <a:endParaRPr lang="ru-RU"/>
          </a:p>
        </p:txBody>
      </p:sp>
      <p:sp>
        <p:nvSpPr>
          <p:cNvPr id="12" name="Shape 9"/>
          <p:cNvSpPr/>
          <p:nvPr/>
        </p:nvSpPr>
        <p:spPr>
          <a:xfrm>
            <a:off x="6134457" y="6032540"/>
            <a:ext cx="91440" cy="743545"/>
          </a:xfrm>
          <a:prstGeom prst="roundRect">
            <a:avLst>
              <a:gd name="adj" fmla="val 88059"/>
            </a:avLst>
          </a:prstGeom>
          <a:solidFill>
            <a:srgbClr val="007EBD"/>
          </a:solidFill>
          <a:ln/>
        </p:spPr>
        <p:txBody>
          <a:bodyPr/>
          <a:lstStyle/>
          <a:p>
            <a:endParaRPr lang="ru-RU"/>
          </a:p>
        </p:txBody>
      </p:sp>
      <p:sp>
        <p:nvSpPr>
          <p:cNvPr id="13" name="Text 10"/>
          <p:cNvSpPr/>
          <p:nvPr/>
        </p:nvSpPr>
        <p:spPr>
          <a:xfrm>
            <a:off x="6440448" y="6247090"/>
            <a:ext cx="4095274" cy="314444"/>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Aptos" panose="020B0004020202020204" pitchFamily="34" charset="0"/>
                <a:ea typeface="Petrona Bold" pitchFamily="34" charset="-122"/>
                <a:cs typeface="Petrona Bold" pitchFamily="34" charset="-120"/>
              </a:rPr>
              <a:t>Providing planning and orientation</a:t>
            </a:r>
            <a:endParaRPr lang="en-US" sz="1950" dirty="0">
              <a:latin typeface="Aptos" panose="020B0004020202020204" pitchFamily="34" charset="0"/>
            </a:endParaRPr>
          </a:p>
        </p:txBody>
      </p:sp>
      <p:sp>
        <p:nvSpPr>
          <p:cNvPr id="14" name="Shape 11"/>
          <p:cNvSpPr/>
          <p:nvPr/>
        </p:nvSpPr>
        <p:spPr>
          <a:xfrm>
            <a:off x="6157317" y="6967776"/>
            <a:ext cx="7802166" cy="743545"/>
          </a:xfrm>
          <a:prstGeom prst="roundRect">
            <a:avLst>
              <a:gd name="adj" fmla="val 14757"/>
            </a:avLst>
          </a:prstGeom>
          <a:solidFill>
            <a:srgbClr val="FFFFFF">
              <a:alpha val="95000"/>
            </a:srgbClr>
          </a:solidFill>
          <a:ln w="22860">
            <a:solidFill>
              <a:srgbClr val="B2D4E5"/>
            </a:solidFill>
            <a:prstDash val="solid"/>
          </a:ln>
        </p:spPr>
        <p:txBody>
          <a:bodyPr/>
          <a:lstStyle/>
          <a:p>
            <a:endParaRPr lang="ru-RU"/>
          </a:p>
        </p:txBody>
      </p:sp>
      <p:sp>
        <p:nvSpPr>
          <p:cNvPr id="15" name="Shape 12"/>
          <p:cNvSpPr/>
          <p:nvPr/>
        </p:nvSpPr>
        <p:spPr>
          <a:xfrm>
            <a:off x="6134457" y="6967776"/>
            <a:ext cx="91440" cy="743545"/>
          </a:xfrm>
          <a:prstGeom prst="roundRect">
            <a:avLst>
              <a:gd name="adj" fmla="val 88059"/>
            </a:avLst>
          </a:prstGeom>
          <a:solidFill>
            <a:srgbClr val="007EBD"/>
          </a:solidFill>
          <a:ln/>
        </p:spPr>
        <p:txBody>
          <a:bodyPr/>
          <a:lstStyle/>
          <a:p>
            <a:endParaRPr lang="ru-RU"/>
          </a:p>
        </p:txBody>
      </p:sp>
      <p:sp>
        <p:nvSpPr>
          <p:cNvPr id="16" name="Text 13"/>
          <p:cNvSpPr/>
          <p:nvPr/>
        </p:nvSpPr>
        <p:spPr>
          <a:xfrm>
            <a:off x="6440448" y="7182326"/>
            <a:ext cx="2516267" cy="314444"/>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Aptos" panose="020B0004020202020204" pitchFamily="34" charset="0"/>
                <a:ea typeface="Petrona Bold" pitchFamily="34" charset="-122"/>
                <a:cs typeface="Petrona Bold" pitchFamily="34" charset="-120"/>
              </a:rPr>
              <a:t>Setting priorities</a:t>
            </a:r>
            <a:endParaRPr lang="en-US" sz="1950" dirty="0">
              <a:latin typeface="Aptos" panose="020B0004020202020204" pitchFamily="34" charset="0"/>
            </a:endParaRPr>
          </a:p>
        </p:txBody>
      </p:sp>
      <p:sp>
        <p:nvSpPr>
          <p:cNvPr id="17" name="Прямоугольник 16">
            <a:extLst>
              <a:ext uri="{FF2B5EF4-FFF2-40B4-BE49-F238E27FC236}">
                <a16:creationId xmlns:a16="http://schemas.microsoft.com/office/drawing/2014/main" id="{03AC7D2A-CECE-1DB8-C532-C81CB7A771BF}"/>
              </a:ext>
            </a:extLst>
          </p:cNvPr>
          <p:cNvSpPr/>
          <p:nvPr/>
        </p:nvSpPr>
        <p:spPr>
          <a:xfrm>
            <a:off x="12726649" y="7753096"/>
            <a:ext cx="1903751" cy="476504"/>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9" name="Рисунок 18"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7503842B-B792-CC30-EB4D-9F0856F56D0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01688"/>
            <a:ext cx="10644188" cy="744260"/>
          </a:xfrm>
          <a:prstGeom prst="rect">
            <a:avLst/>
          </a:prstGeom>
          <a:noFill/>
          <a:ln/>
        </p:spPr>
        <p:txBody>
          <a:bodyPr wrap="none" lIns="0" tIns="0" rIns="0" bIns="0" rtlCol="0" anchor="t"/>
          <a:lstStyle/>
          <a:p>
            <a:pPr marL="0" indent="0" algn="l">
              <a:lnSpc>
                <a:spcPts val="5850"/>
              </a:lnSpc>
              <a:buNone/>
            </a:pPr>
            <a:r>
              <a:rPr lang="en-US" sz="4000" b="1" dirty="0">
                <a:solidFill>
                  <a:srgbClr val="000000"/>
                </a:solidFill>
                <a:latin typeface="Aptos" panose="020B0004020202020204" pitchFamily="34" charset="0"/>
                <a:ea typeface="Petrona Bold" pitchFamily="34" charset="-122"/>
                <a:cs typeface="Petrona Bold" pitchFamily="34" charset="-120"/>
              </a:rPr>
              <a:t>Motivating Employees / Crew Members</a:t>
            </a:r>
            <a:endParaRPr lang="en-US" sz="4000" dirty="0">
              <a:latin typeface="Aptos" panose="020B0004020202020204" pitchFamily="34" charset="0"/>
            </a:endParaRPr>
          </a:p>
        </p:txBody>
      </p:sp>
      <p:sp>
        <p:nvSpPr>
          <p:cNvPr id="3" name="Text 1"/>
          <p:cNvSpPr/>
          <p:nvPr/>
        </p:nvSpPr>
        <p:spPr>
          <a:xfrm>
            <a:off x="793670" y="2087253"/>
            <a:ext cx="13042821" cy="1438733"/>
          </a:xfrm>
          <a:prstGeom prst="rect">
            <a:avLst/>
          </a:prstGeom>
          <a:noFill/>
          <a:ln/>
        </p:spPr>
        <p:txBody>
          <a:bodyPr wrap="square" lIns="0" tIns="0" rIns="0" bIns="0" rtlCol="0" anchor="t"/>
          <a:lstStyle/>
          <a:p>
            <a:pPr marL="0" indent="0" algn="l">
              <a:lnSpc>
                <a:spcPts val="4650"/>
              </a:lnSpc>
              <a:buNone/>
            </a:pPr>
            <a:r>
              <a:rPr lang="en-US" sz="3200" dirty="0">
                <a:solidFill>
                  <a:srgbClr val="000000"/>
                </a:solidFill>
                <a:latin typeface="Aptos" panose="020B0004020202020204" pitchFamily="34" charset="0"/>
                <a:ea typeface="Petrona Bold" pitchFamily="34" charset="-122"/>
                <a:cs typeface="Petrona Bold" pitchFamily="34" charset="-120"/>
              </a:rPr>
              <a:t>The leader must maintain a positive climate to encourage good crew member relations and to invite full participation in crew activities</a:t>
            </a:r>
            <a:endParaRPr lang="en-US" sz="3200" dirty="0">
              <a:latin typeface="Aptos" panose="020B0004020202020204" pitchFamily="34" charset="0"/>
            </a:endParaRPr>
          </a:p>
        </p:txBody>
      </p:sp>
      <p:sp>
        <p:nvSpPr>
          <p:cNvPr id="4" name="Shape 2"/>
          <p:cNvSpPr/>
          <p:nvPr/>
        </p:nvSpPr>
        <p:spPr>
          <a:xfrm>
            <a:off x="793790" y="4269105"/>
            <a:ext cx="4196358" cy="1213009"/>
          </a:xfrm>
          <a:prstGeom prst="roundRect">
            <a:avLst>
              <a:gd name="adj" fmla="val 7854"/>
            </a:avLst>
          </a:prstGeom>
          <a:solidFill>
            <a:srgbClr val="CCEEFF"/>
          </a:solidFill>
          <a:ln w="7620">
            <a:solidFill>
              <a:srgbClr val="B2D4E5"/>
            </a:solidFill>
            <a:prstDash val="solid"/>
          </a:ln>
        </p:spPr>
        <p:txBody>
          <a:bodyPr/>
          <a:lstStyle/>
          <a:p>
            <a:endParaRPr lang="ru-RU"/>
          </a:p>
        </p:txBody>
      </p:sp>
      <p:sp>
        <p:nvSpPr>
          <p:cNvPr id="5" name="Text 3"/>
          <p:cNvSpPr/>
          <p:nvPr/>
        </p:nvSpPr>
        <p:spPr>
          <a:xfrm>
            <a:off x="1028224" y="4503539"/>
            <a:ext cx="3727490" cy="744141"/>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Creating proper climate-team bildind</a:t>
            </a:r>
            <a:endParaRPr lang="en-US" sz="2300" dirty="0">
              <a:latin typeface="Aptos" panose="020B0004020202020204" pitchFamily="34" charset="0"/>
            </a:endParaRPr>
          </a:p>
        </p:txBody>
      </p:sp>
      <p:sp>
        <p:nvSpPr>
          <p:cNvPr id="6" name="Shape 4"/>
          <p:cNvSpPr/>
          <p:nvPr/>
        </p:nvSpPr>
        <p:spPr>
          <a:xfrm>
            <a:off x="5216962" y="4269105"/>
            <a:ext cx="4196358" cy="1213009"/>
          </a:xfrm>
          <a:prstGeom prst="roundRect">
            <a:avLst>
              <a:gd name="adj" fmla="val 7854"/>
            </a:avLst>
          </a:prstGeom>
          <a:solidFill>
            <a:srgbClr val="CCEEFF"/>
          </a:solidFill>
          <a:ln w="7620">
            <a:solidFill>
              <a:srgbClr val="B2D4E5"/>
            </a:solidFill>
            <a:prstDash val="solid"/>
          </a:ln>
        </p:spPr>
        <p:txBody>
          <a:bodyPr/>
          <a:lstStyle/>
          <a:p>
            <a:endParaRPr lang="ru-RU"/>
          </a:p>
        </p:txBody>
      </p:sp>
      <p:sp>
        <p:nvSpPr>
          <p:cNvPr id="7" name="Text 5"/>
          <p:cNvSpPr/>
          <p:nvPr/>
        </p:nvSpPr>
        <p:spPr>
          <a:xfrm>
            <a:off x="5451396" y="4503539"/>
            <a:ext cx="3727490" cy="744141"/>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Maintain an "open" cockpit atmosphere</a:t>
            </a:r>
            <a:endParaRPr lang="en-US" sz="2300" dirty="0">
              <a:latin typeface="Aptos" panose="020B0004020202020204" pitchFamily="34" charset="0"/>
            </a:endParaRPr>
          </a:p>
        </p:txBody>
      </p:sp>
      <p:sp>
        <p:nvSpPr>
          <p:cNvPr id="8" name="Shape 6"/>
          <p:cNvSpPr/>
          <p:nvPr/>
        </p:nvSpPr>
        <p:spPr>
          <a:xfrm>
            <a:off x="9640133" y="4269105"/>
            <a:ext cx="4196358" cy="1213009"/>
          </a:xfrm>
          <a:prstGeom prst="roundRect">
            <a:avLst>
              <a:gd name="adj" fmla="val 7854"/>
            </a:avLst>
          </a:prstGeom>
          <a:solidFill>
            <a:srgbClr val="CCEEFF"/>
          </a:solidFill>
          <a:ln w="7620">
            <a:solidFill>
              <a:srgbClr val="B2D4E5"/>
            </a:solidFill>
            <a:prstDash val="solid"/>
          </a:ln>
        </p:spPr>
        <p:txBody>
          <a:bodyPr/>
          <a:lstStyle/>
          <a:p>
            <a:endParaRPr lang="ru-RU"/>
          </a:p>
        </p:txBody>
      </p:sp>
      <p:sp>
        <p:nvSpPr>
          <p:cNvPr id="9" name="Text 7"/>
          <p:cNvSpPr/>
          <p:nvPr/>
        </p:nvSpPr>
        <p:spPr>
          <a:xfrm>
            <a:off x="9874568" y="4503539"/>
            <a:ext cx="3727490" cy="744141"/>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Resolving/preventing angry conflict</a:t>
            </a:r>
            <a:endParaRPr lang="en-US" sz="2300" dirty="0">
              <a:latin typeface="Aptos" panose="020B0004020202020204" pitchFamily="34" charset="0"/>
            </a:endParaRPr>
          </a:p>
        </p:txBody>
      </p:sp>
      <p:sp>
        <p:nvSpPr>
          <p:cNvPr id="10" name="Shape 8"/>
          <p:cNvSpPr/>
          <p:nvPr/>
        </p:nvSpPr>
        <p:spPr>
          <a:xfrm>
            <a:off x="793790" y="5708928"/>
            <a:ext cx="6407944" cy="1213009"/>
          </a:xfrm>
          <a:prstGeom prst="roundRect">
            <a:avLst>
              <a:gd name="adj" fmla="val 7854"/>
            </a:avLst>
          </a:prstGeom>
          <a:solidFill>
            <a:srgbClr val="CCEEFF"/>
          </a:solidFill>
          <a:ln w="7620">
            <a:solidFill>
              <a:srgbClr val="B2D4E5"/>
            </a:solidFill>
            <a:prstDash val="solid"/>
          </a:ln>
        </p:spPr>
        <p:txBody>
          <a:bodyPr/>
          <a:lstStyle/>
          <a:p>
            <a:endParaRPr lang="ru-RU"/>
          </a:p>
        </p:txBody>
      </p:sp>
      <p:sp>
        <p:nvSpPr>
          <p:cNvPr id="11" name="Text 9"/>
          <p:cNvSpPr/>
          <p:nvPr/>
        </p:nvSpPr>
        <p:spPr>
          <a:xfrm>
            <a:off x="1028224" y="5943362"/>
            <a:ext cx="3702010" cy="372070"/>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Maintain positive relations</a:t>
            </a:r>
            <a:endParaRPr lang="en-US" sz="2300" dirty="0">
              <a:latin typeface="Aptos" panose="020B0004020202020204" pitchFamily="34" charset="0"/>
            </a:endParaRPr>
          </a:p>
        </p:txBody>
      </p:sp>
      <p:sp>
        <p:nvSpPr>
          <p:cNvPr id="12" name="Shape 10"/>
          <p:cNvSpPr/>
          <p:nvPr/>
        </p:nvSpPr>
        <p:spPr>
          <a:xfrm>
            <a:off x="7428548" y="5708928"/>
            <a:ext cx="6407944" cy="1213009"/>
          </a:xfrm>
          <a:prstGeom prst="roundRect">
            <a:avLst>
              <a:gd name="adj" fmla="val 7854"/>
            </a:avLst>
          </a:prstGeom>
          <a:solidFill>
            <a:srgbClr val="CCEEFF"/>
          </a:solidFill>
          <a:ln w="7620">
            <a:solidFill>
              <a:srgbClr val="B2D4E5"/>
            </a:solidFill>
            <a:prstDash val="solid"/>
          </a:ln>
        </p:spPr>
        <p:txBody>
          <a:bodyPr/>
          <a:lstStyle/>
          <a:p>
            <a:endParaRPr lang="ru-RU"/>
          </a:p>
        </p:txBody>
      </p:sp>
      <p:sp>
        <p:nvSpPr>
          <p:cNvPr id="13" name="Text 11"/>
          <p:cNvSpPr/>
          <p:nvPr/>
        </p:nvSpPr>
        <p:spPr>
          <a:xfrm>
            <a:off x="7662982" y="5943362"/>
            <a:ext cx="5939076" cy="744141"/>
          </a:xfrm>
          <a:prstGeom prst="rect">
            <a:avLst/>
          </a:prstGeom>
          <a:noFill/>
          <a:ln/>
        </p:spPr>
        <p:txBody>
          <a:bodyPr wrap="squar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Providing non-punitive critique and feedback</a:t>
            </a:r>
            <a:endParaRPr lang="en-US" sz="2300" dirty="0">
              <a:latin typeface="Aptos" panose="020B0004020202020204" pitchFamily="34" charset="0"/>
            </a:endParaRPr>
          </a:p>
        </p:txBody>
      </p:sp>
      <p:sp>
        <p:nvSpPr>
          <p:cNvPr id="14" name="Прямоугольник 13">
            <a:extLst>
              <a:ext uri="{FF2B5EF4-FFF2-40B4-BE49-F238E27FC236}">
                <a16:creationId xmlns:a16="http://schemas.microsoft.com/office/drawing/2014/main" id="{B85EF1A2-46D8-1E44-F7E8-7BC96278F533}"/>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6" name="Рисунок 15"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BD921CEB-BF60-6761-3F97-4A9A55D90F4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8513" y="801688"/>
            <a:ext cx="5563791" cy="695444"/>
          </a:xfrm>
          <a:prstGeom prst="rect">
            <a:avLst/>
          </a:prstGeom>
          <a:noFill/>
          <a:ln/>
        </p:spPr>
        <p:txBody>
          <a:bodyPr wrap="none" lIns="0" tIns="0" rIns="0" bIns="0" rtlCol="0" anchor="t"/>
          <a:lstStyle/>
          <a:p>
            <a:pPr marL="0" indent="0" algn="l">
              <a:lnSpc>
                <a:spcPts val="5450"/>
              </a:lnSpc>
              <a:buNone/>
            </a:pPr>
            <a:r>
              <a:rPr lang="en-US" sz="4000" b="1" dirty="0">
                <a:solidFill>
                  <a:srgbClr val="000000"/>
                </a:solidFill>
                <a:latin typeface="Aptos" panose="020B0004020202020204" pitchFamily="34" charset="0"/>
                <a:ea typeface="Petrona Bold" pitchFamily="34" charset="-122"/>
                <a:cs typeface="Petrona Bold" pitchFamily="34" charset="-120"/>
              </a:rPr>
              <a:t>GIVING FEEDBACK</a:t>
            </a:r>
            <a:endParaRPr lang="en-US" sz="4000" b="1" dirty="0">
              <a:latin typeface="Aptos" panose="020B0004020202020204" pitchFamily="34" charset="0"/>
            </a:endParaRPr>
          </a:p>
        </p:txBody>
      </p:sp>
      <p:sp>
        <p:nvSpPr>
          <p:cNvPr id="3" name="Shape 1"/>
          <p:cNvSpPr/>
          <p:nvPr/>
        </p:nvSpPr>
        <p:spPr>
          <a:xfrm>
            <a:off x="798513" y="2542799"/>
            <a:ext cx="476845" cy="476845"/>
          </a:xfrm>
          <a:prstGeom prst="roundRect">
            <a:avLst>
              <a:gd name="adj" fmla="val 18669"/>
            </a:avLst>
          </a:prstGeom>
          <a:solidFill>
            <a:srgbClr val="CCEEFF"/>
          </a:solidFill>
          <a:ln w="7620">
            <a:solidFill>
              <a:srgbClr val="B2D4E5"/>
            </a:solidFill>
            <a:prstDash val="solid"/>
          </a:ln>
        </p:spPr>
        <p:txBody>
          <a:bodyPr/>
          <a:lstStyle/>
          <a:p>
            <a:endParaRPr lang="ru-RU"/>
          </a:p>
        </p:txBody>
      </p:sp>
      <p:sp>
        <p:nvSpPr>
          <p:cNvPr id="4" name="Text 2"/>
          <p:cNvSpPr/>
          <p:nvPr/>
        </p:nvSpPr>
        <p:spPr>
          <a:xfrm>
            <a:off x="870010" y="2572565"/>
            <a:ext cx="333732" cy="417195"/>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Bold" pitchFamily="34" charset="0"/>
                <a:ea typeface="Petrona Bold" pitchFamily="34" charset="-122"/>
                <a:cs typeface="Petrona Bold" pitchFamily="34" charset="-120"/>
              </a:rPr>
              <a:t>1</a:t>
            </a:r>
            <a:endParaRPr lang="en-US" sz="2600" dirty="0"/>
          </a:p>
        </p:txBody>
      </p:sp>
      <p:sp>
        <p:nvSpPr>
          <p:cNvPr id="5" name="Text 3"/>
          <p:cNvSpPr/>
          <p:nvPr/>
        </p:nvSpPr>
        <p:spPr>
          <a:xfrm>
            <a:off x="1487289" y="2611617"/>
            <a:ext cx="12380000" cy="339090"/>
          </a:xfrm>
          <a:prstGeom prst="rect">
            <a:avLst/>
          </a:prstGeom>
          <a:noFill/>
          <a:ln/>
        </p:spPr>
        <p:txBody>
          <a:bodyPr wrap="none" lIns="0" tIns="0" rIns="0" bIns="0" rtlCol="0" anchor="t"/>
          <a:lstStyle/>
          <a:p>
            <a:pPr marL="0" indent="0" algn="l">
              <a:lnSpc>
                <a:spcPts val="2650"/>
              </a:lnSpc>
              <a:buNone/>
            </a:pPr>
            <a:r>
              <a:rPr lang="en-US" sz="2000" dirty="0">
                <a:solidFill>
                  <a:srgbClr val="272525"/>
                </a:solidFill>
                <a:latin typeface="Inter" pitchFamily="34" charset="0"/>
                <a:ea typeface="Inter" pitchFamily="34" charset="-122"/>
                <a:cs typeface="Inter" pitchFamily="34" charset="-120"/>
              </a:rPr>
              <a:t>It must be </a:t>
            </a:r>
            <a:r>
              <a:rPr lang="en-US" sz="2000" dirty="0">
                <a:solidFill>
                  <a:srgbClr val="1A2D7A"/>
                </a:solidFill>
                <a:latin typeface="Inter" pitchFamily="34" charset="0"/>
                <a:ea typeface="Inter" pitchFamily="34" charset="-122"/>
                <a:cs typeface="Inter" pitchFamily="34" charset="-120"/>
              </a:rPr>
              <a:t>Descriptive</a:t>
            </a:r>
            <a:endParaRPr lang="en-US" sz="2000" dirty="0"/>
          </a:p>
        </p:txBody>
      </p:sp>
      <p:sp>
        <p:nvSpPr>
          <p:cNvPr id="6" name="Shape 4"/>
          <p:cNvSpPr/>
          <p:nvPr/>
        </p:nvSpPr>
        <p:spPr>
          <a:xfrm>
            <a:off x="798513" y="3443507"/>
            <a:ext cx="476845" cy="476845"/>
          </a:xfrm>
          <a:prstGeom prst="roundRect">
            <a:avLst>
              <a:gd name="adj" fmla="val 18669"/>
            </a:avLst>
          </a:prstGeom>
          <a:solidFill>
            <a:srgbClr val="CCEEFF"/>
          </a:solidFill>
          <a:ln w="7620">
            <a:solidFill>
              <a:srgbClr val="B2D4E5"/>
            </a:solidFill>
            <a:prstDash val="solid"/>
          </a:ln>
        </p:spPr>
        <p:txBody>
          <a:bodyPr/>
          <a:lstStyle/>
          <a:p>
            <a:endParaRPr lang="ru-RU"/>
          </a:p>
        </p:txBody>
      </p:sp>
      <p:sp>
        <p:nvSpPr>
          <p:cNvPr id="7" name="Text 5"/>
          <p:cNvSpPr/>
          <p:nvPr/>
        </p:nvSpPr>
        <p:spPr>
          <a:xfrm>
            <a:off x="870010" y="3473273"/>
            <a:ext cx="333732" cy="417195"/>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Bold" pitchFamily="34" charset="0"/>
                <a:ea typeface="Petrona Bold" pitchFamily="34" charset="-122"/>
                <a:cs typeface="Petrona Bold" pitchFamily="34" charset="-120"/>
              </a:rPr>
              <a:t>2</a:t>
            </a:r>
            <a:endParaRPr lang="en-US" sz="2600" dirty="0"/>
          </a:p>
        </p:txBody>
      </p:sp>
      <p:sp>
        <p:nvSpPr>
          <p:cNvPr id="8" name="Text 6"/>
          <p:cNvSpPr/>
          <p:nvPr/>
        </p:nvSpPr>
        <p:spPr>
          <a:xfrm>
            <a:off x="1487289" y="3512325"/>
            <a:ext cx="12380000" cy="339090"/>
          </a:xfrm>
          <a:prstGeom prst="rect">
            <a:avLst/>
          </a:prstGeom>
          <a:noFill/>
          <a:ln/>
        </p:spPr>
        <p:txBody>
          <a:bodyPr wrap="none" lIns="0" tIns="0" rIns="0" bIns="0" rtlCol="0" anchor="t"/>
          <a:lstStyle/>
          <a:p>
            <a:pPr marL="0" indent="0" algn="l">
              <a:lnSpc>
                <a:spcPts val="2650"/>
              </a:lnSpc>
              <a:buNone/>
            </a:pPr>
            <a:r>
              <a:rPr lang="en-US" sz="2000" b="1" dirty="0">
                <a:solidFill>
                  <a:srgbClr val="272525"/>
                </a:solidFill>
                <a:latin typeface="Inter" pitchFamily="34" charset="0"/>
                <a:ea typeface="Inter" pitchFamily="34" charset="-122"/>
                <a:cs typeface="Inter" pitchFamily="34" charset="-120"/>
              </a:rPr>
              <a:t>be </a:t>
            </a:r>
            <a:r>
              <a:rPr lang="en-US" sz="2000" b="1" dirty="0">
                <a:solidFill>
                  <a:srgbClr val="1A2D7A"/>
                </a:solidFill>
                <a:latin typeface="Inter" pitchFamily="34" charset="0"/>
                <a:ea typeface="Inter" pitchFamily="34" charset="-122"/>
                <a:cs typeface="Inter" pitchFamily="34" charset="-120"/>
              </a:rPr>
              <a:t>useful</a:t>
            </a:r>
            <a:endParaRPr lang="en-US" sz="2000" b="1" dirty="0"/>
          </a:p>
        </p:txBody>
      </p:sp>
      <p:sp>
        <p:nvSpPr>
          <p:cNvPr id="9" name="Shape 7"/>
          <p:cNvSpPr/>
          <p:nvPr/>
        </p:nvSpPr>
        <p:spPr>
          <a:xfrm>
            <a:off x="798513" y="4344215"/>
            <a:ext cx="476845" cy="476845"/>
          </a:xfrm>
          <a:prstGeom prst="roundRect">
            <a:avLst>
              <a:gd name="adj" fmla="val 18669"/>
            </a:avLst>
          </a:prstGeom>
          <a:solidFill>
            <a:srgbClr val="CCEEFF"/>
          </a:solidFill>
          <a:ln w="7620">
            <a:solidFill>
              <a:srgbClr val="B2D4E5"/>
            </a:solidFill>
            <a:prstDash val="solid"/>
          </a:ln>
        </p:spPr>
        <p:txBody>
          <a:bodyPr/>
          <a:lstStyle/>
          <a:p>
            <a:endParaRPr lang="ru-RU"/>
          </a:p>
        </p:txBody>
      </p:sp>
      <p:sp>
        <p:nvSpPr>
          <p:cNvPr id="10" name="Text 8"/>
          <p:cNvSpPr/>
          <p:nvPr/>
        </p:nvSpPr>
        <p:spPr>
          <a:xfrm>
            <a:off x="870010" y="4373980"/>
            <a:ext cx="333732" cy="417195"/>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Bold" pitchFamily="34" charset="0"/>
                <a:ea typeface="Petrona Bold" pitchFamily="34" charset="-122"/>
                <a:cs typeface="Petrona Bold" pitchFamily="34" charset="-120"/>
              </a:rPr>
              <a:t>3</a:t>
            </a:r>
            <a:endParaRPr lang="en-US" sz="2600" dirty="0"/>
          </a:p>
        </p:txBody>
      </p:sp>
      <p:sp>
        <p:nvSpPr>
          <p:cNvPr id="11" name="Text 9"/>
          <p:cNvSpPr/>
          <p:nvPr/>
        </p:nvSpPr>
        <p:spPr>
          <a:xfrm>
            <a:off x="1487289" y="4413033"/>
            <a:ext cx="12380000" cy="339090"/>
          </a:xfrm>
          <a:prstGeom prst="rect">
            <a:avLst/>
          </a:prstGeom>
          <a:noFill/>
          <a:ln/>
        </p:spPr>
        <p:txBody>
          <a:bodyPr wrap="none" lIns="0" tIns="0" rIns="0" bIns="0" rtlCol="0" anchor="t"/>
          <a:lstStyle/>
          <a:p>
            <a:pPr marL="0" indent="0" algn="l">
              <a:lnSpc>
                <a:spcPts val="2650"/>
              </a:lnSpc>
              <a:buNone/>
            </a:pPr>
            <a:r>
              <a:rPr lang="en-US" sz="2000" dirty="0">
                <a:solidFill>
                  <a:srgbClr val="1A2D7A"/>
                </a:solidFill>
                <a:latin typeface="Inter" pitchFamily="34" charset="0"/>
                <a:ea typeface="Inter" pitchFamily="34" charset="-122"/>
                <a:cs typeface="Inter" pitchFamily="34" charset="-120"/>
              </a:rPr>
              <a:t>specific and factual</a:t>
            </a:r>
            <a:endParaRPr lang="en-US" sz="2000" dirty="0"/>
          </a:p>
        </p:txBody>
      </p:sp>
      <p:sp>
        <p:nvSpPr>
          <p:cNvPr id="12" name="Shape 10"/>
          <p:cNvSpPr/>
          <p:nvPr/>
        </p:nvSpPr>
        <p:spPr>
          <a:xfrm>
            <a:off x="798513" y="5244923"/>
            <a:ext cx="476845" cy="476845"/>
          </a:xfrm>
          <a:prstGeom prst="roundRect">
            <a:avLst>
              <a:gd name="adj" fmla="val 18669"/>
            </a:avLst>
          </a:prstGeom>
          <a:solidFill>
            <a:srgbClr val="CCEEFF"/>
          </a:solidFill>
          <a:ln w="7620">
            <a:solidFill>
              <a:srgbClr val="B2D4E5"/>
            </a:solidFill>
            <a:prstDash val="solid"/>
          </a:ln>
        </p:spPr>
        <p:txBody>
          <a:bodyPr/>
          <a:lstStyle/>
          <a:p>
            <a:endParaRPr lang="ru-RU"/>
          </a:p>
        </p:txBody>
      </p:sp>
      <p:sp>
        <p:nvSpPr>
          <p:cNvPr id="13" name="Text 11"/>
          <p:cNvSpPr/>
          <p:nvPr/>
        </p:nvSpPr>
        <p:spPr>
          <a:xfrm>
            <a:off x="870010" y="5274688"/>
            <a:ext cx="333732" cy="417195"/>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Bold" pitchFamily="34" charset="0"/>
                <a:ea typeface="Petrona Bold" pitchFamily="34" charset="-122"/>
                <a:cs typeface="Petrona Bold" pitchFamily="34" charset="-120"/>
              </a:rPr>
              <a:t>4</a:t>
            </a:r>
            <a:endParaRPr lang="en-US" sz="2600" dirty="0"/>
          </a:p>
        </p:txBody>
      </p:sp>
      <p:sp>
        <p:nvSpPr>
          <p:cNvPr id="14" name="Text 12"/>
          <p:cNvSpPr/>
          <p:nvPr/>
        </p:nvSpPr>
        <p:spPr>
          <a:xfrm>
            <a:off x="1487289" y="5313741"/>
            <a:ext cx="12380000" cy="339090"/>
          </a:xfrm>
          <a:prstGeom prst="rect">
            <a:avLst/>
          </a:prstGeom>
          <a:noFill/>
          <a:ln/>
        </p:spPr>
        <p:txBody>
          <a:bodyPr wrap="none" lIns="0" tIns="0" rIns="0" bIns="0" rtlCol="0" anchor="t"/>
          <a:lstStyle/>
          <a:p>
            <a:pPr marL="0" indent="0" algn="l">
              <a:lnSpc>
                <a:spcPts val="2650"/>
              </a:lnSpc>
              <a:buNone/>
            </a:pPr>
            <a:r>
              <a:rPr lang="en-US" sz="2000" dirty="0">
                <a:solidFill>
                  <a:srgbClr val="1A2D7A"/>
                </a:solidFill>
                <a:latin typeface="Inter" pitchFamily="34" charset="0"/>
                <a:ea typeface="Inter" pitchFamily="34" charset="-122"/>
                <a:cs typeface="Inter" pitchFamily="34" charset="-120"/>
              </a:rPr>
              <a:t>resent</a:t>
            </a:r>
            <a:endParaRPr lang="en-US" sz="2000" dirty="0"/>
          </a:p>
        </p:txBody>
      </p:sp>
      <p:sp>
        <p:nvSpPr>
          <p:cNvPr id="15" name="Shape 13"/>
          <p:cNvSpPr/>
          <p:nvPr/>
        </p:nvSpPr>
        <p:spPr>
          <a:xfrm>
            <a:off x="7520479" y="3037229"/>
            <a:ext cx="476845" cy="476845"/>
          </a:xfrm>
          <a:prstGeom prst="roundRect">
            <a:avLst>
              <a:gd name="adj" fmla="val 18669"/>
            </a:avLst>
          </a:prstGeom>
          <a:solidFill>
            <a:srgbClr val="CCEEFF"/>
          </a:solidFill>
          <a:ln w="7620">
            <a:solidFill>
              <a:srgbClr val="B2D4E5"/>
            </a:solidFill>
            <a:prstDash val="solid"/>
          </a:ln>
        </p:spPr>
        <p:txBody>
          <a:bodyPr/>
          <a:lstStyle/>
          <a:p>
            <a:endParaRPr lang="ru-RU"/>
          </a:p>
        </p:txBody>
      </p:sp>
      <p:sp>
        <p:nvSpPr>
          <p:cNvPr id="16" name="Text 14"/>
          <p:cNvSpPr/>
          <p:nvPr/>
        </p:nvSpPr>
        <p:spPr>
          <a:xfrm>
            <a:off x="7591976" y="3066995"/>
            <a:ext cx="333732" cy="417195"/>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Bold" pitchFamily="34" charset="0"/>
                <a:ea typeface="Petrona Bold" pitchFamily="34" charset="-122"/>
                <a:cs typeface="Petrona Bold" pitchFamily="34" charset="-120"/>
              </a:rPr>
              <a:t>5</a:t>
            </a:r>
            <a:endParaRPr lang="en-US" sz="2600" dirty="0"/>
          </a:p>
        </p:txBody>
      </p:sp>
      <p:sp>
        <p:nvSpPr>
          <p:cNvPr id="17" name="Text 15"/>
          <p:cNvSpPr/>
          <p:nvPr/>
        </p:nvSpPr>
        <p:spPr>
          <a:xfrm>
            <a:off x="8103230" y="3111342"/>
            <a:ext cx="12380000" cy="339090"/>
          </a:xfrm>
          <a:prstGeom prst="rect">
            <a:avLst/>
          </a:prstGeom>
          <a:noFill/>
          <a:ln/>
        </p:spPr>
        <p:txBody>
          <a:bodyPr wrap="none" lIns="0" tIns="0" rIns="0" bIns="0" rtlCol="0" anchor="t"/>
          <a:lstStyle/>
          <a:p>
            <a:pPr marL="0" indent="0" algn="l">
              <a:lnSpc>
                <a:spcPts val="2650"/>
              </a:lnSpc>
              <a:buNone/>
            </a:pPr>
            <a:r>
              <a:rPr lang="en-US" sz="2000" b="1" dirty="0">
                <a:solidFill>
                  <a:srgbClr val="1A2D7A"/>
                </a:solidFill>
                <a:latin typeface="Inter" pitchFamily="34" charset="0"/>
                <a:ea typeface="Inter" pitchFamily="34" charset="-122"/>
                <a:cs typeface="Inter" pitchFamily="34" charset="-120"/>
              </a:rPr>
              <a:t>appropriately timed</a:t>
            </a:r>
            <a:endParaRPr lang="en-US" sz="2000" b="1" dirty="0"/>
          </a:p>
        </p:txBody>
      </p:sp>
      <p:sp>
        <p:nvSpPr>
          <p:cNvPr id="18" name="Shape 16"/>
          <p:cNvSpPr/>
          <p:nvPr/>
        </p:nvSpPr>
        <p:spPr>
          <a:xfrm>
            <a:off x="7520479" y="3937937"/>
            <a:ext cx="476845" cy="476845"/>
          </a:xfrm>
          <a:prstGeom prst="roundRect">
            <a:avLst>
              <a:gd name="adj" fmla="val 18669"/>
            </a:avLst>
          </a:prstGeom>
          <a:solidFill>
            <a:srgbClr val="CCEEFF"/>
          </a:solidFill>
          <a:ln w="7620">
            <a:solidFill>
              <a:srgbClr val="B2D4E5"/>
            </a:solidFill>
            <a:prstDash val="solid"/>
          </a:ln>
        </p:spPr>
        <p:txBody>
          <a:bodyPr/>
          <a:lstStyle/>
          <a:p>
            <a:endParaRPr lang="ru-RU"/>
          </a:p>
        </p:txBody>
      </p:sp>
      <p:sp>
        <p:nvSpPr>
          <p:cNvPr id="19" name="Text 17"/>
          <p:cNvSpPr/>
          <p:nvPr/>
        </p:nvSpPr>
        <p:spPr>
          <a:xfrm>
            <a:off x="7591976" y="3967703"/>
            <a:ext cx="333732" cy="417195"/>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Bold" pitchFamily="34" charset="0"/>
                <a:ea typeface="Petrona Bold" pitchFamily="34" charset="-122"/>
                <a:cs typeface="Petrona Bold" pitchFamily="34" charset="-120"/>
              </a:rPr>
              <a:t>6</a:t>
            </a:r>
            <a:endParaRPr lang="en-US" sz="2600" dirty="0"/>
          </a:p>
        </p:txBody>
      </p:sp>
      <p:sp>
        <p:nvSpPr>
          <p:cNvPr id="20" name="Text 18"/>
          <p:cNvSpPr/>
          <p:nvPr/>
        </p:nvSpPr>
        <p:spPr>
          <a:xfrm>
            <a:off x="8103230" y="4012049"/>
            <a:ext cx="12380000" cy="339090"/>
          </a:xfrm>
          <a:prstGeom prst="rect">
            <a:avLst/>
          </a:prstGeom>
          <a:noFill/>
          <a:ln/>
        </p:spPr>
        <p:txBody>
          <a:bodyPr wrap="none" lIns="0" tIns="0" rIns="0" bIns="0" rtlCol="0" anchor="t"/>
          <a:lstStyle/>
          <a:p>
            <a:pPr marL="0" indent="0" algn="l">
              <a:lnSpc>
                <a:spcPts val="2650"/>
              </a:lnSpc>
              <a:buNone/>
            </a:pPr>
            <a:r>
              <a:rPr lang="en-US" sz="2000" dirty="0">
                <a:solidFill>
                  <a:srgbClr val="272525"/>
                </a:solidFill>
                <a:latin typeface="Inter" pitchFamily="34" charset="0"/>
                <a:ea typeface="Inter" pitchFamily="34" charset="-122"/>
                <a:cs typeface="Inter" pitchFamily="34" charset="-120"/>
              </a:rPr>
              <a:t>contain an </a:t>
            </a:r>
            <a:r>
              <a:rPr lang="en-US" sz="2000" dirty="0">
                <a:solidFill>
                  <a:srgbClr val="1A2D7A"/>
                </a:solidFill>
                <a:latin typeface="Inter" pitchFamily="34" charset="0"/>
                <a:ea typeface="Inter" pitchFamily="34" charset="-122"/>
                <a:cs typeface="Inter" pitchFamily="34" charset="-120"/>
              </a:rPr>
              <a:t>offer to help</a:t>
            </a:r>
            <a:endParaRPr lang="en-US" sz="2000" dirty="0"/>
          </a:p>
        </p:txBody>
      </p:sp>
      <p:sp>
        <p:nvSpPr>
          <p:cNvPr id="21" name="Shape 19"/>
          <p:cNvSpPr/>
          <p:nvPr/>
        </p:nvSpPr>
        <p:spPr>
          <a:xfrm>
            <a:off x="7520479" y="4838645"/>
            <a:ext cx="476845" cy="476845"/>
          </a:xfrm>
          <a:prstGeom prst="roundRect">
            <a:avLst>
              <a:gd name="adj" fmla="val 18669"/>
            </a:avLst>
          </a:prstGeom>
          <a:solidFill>
            <a:srgbClr val="CCEEFF"/>
          </a:solidFill>
          <a:ln w="7620">
            <a:solidFill>
              <a:srgbClr val="B2D4E5"/>
            </a:solidFill>
            <a:prstDash val="solid"/>
          </a:ln>
        </p:spPr>
        <p:txBody>
          <a:bodyPr/>
          <a:lstStyle/>
          <a:p>
            <a:endParaRPr lang="ru-RU"/>
          </a:p>
        </p:txBody>
      </p:sp>
      <p:sp>
        <p:nvSpPr>
          <p:cNvPr id="22" name="Text 20"/>
          <p:cNvSpPr/>
          <p:nvPr/>
        </p:nvSpPr>
        <p:spPr>
          <a:xfrm>
            <a:off x="7591976" y="4868411"/>
            <a:ext cx="333732" cy="417195"/>
          </a:xfrm>
          <a:prstGeom prst="rect">
            <a:avLst/>
          </a:prstGeom>
          <a:noFill/>
          <a:ln/>
        </p:spPr>
        <p:txBody>
          <a:bodyPr wrap="none" lIns="0" tIns="0" rIns="0" bIns="0" rtlCol="0" anchor="t"/>
          <a:lstStyle/>
          <a:p>
            <a:pPr marL="0" indent="0" algn="ctr">
              <a:lnSpc>
                <a:spcPts val="2600"/>
              </a:lnSpc>
              <a:buNone/>
            </a:pPr>
            <a:r>
              <a:rPr lang="en-US" sz="2600" b="1" dirty="0">
                <a:solidFill>
                  <a:srgbClr val="272525"/>
                </a:solidFill>
                <a:latin typeface="Petrona Bold" pitchFamily="34" charset="0"/>
                <a:ea typeface="Petrona Bold" pitchFamily="34" charset="-122"/>
                <a:cs typeface="Petrona Bold" pitchFamily="34" charset="-120"/>
              </a:rPr>
              <a:t>7</a:t>
            </a:r>
            <a:endParaRPr lang="en-US" sz="2600" dirty="0"/>
          </a:p>
        </p:txBody>
      </p:sp>
      <p:sp>
        <p:nvSpPr>
          <p:cNvPr id="23" name="Text 21"/>
          <p:cNvSpPr/>
          <p:nvPr/>
        </p:nvSpPr>
        <p:spPr>
          <a:xfrm>
            <a:off x="8103230" y="4912757"/>
            <a:ext cx="12380000" cy="339090"/>
          </a:xfrm>
          <a:prstGeom prst="rect">
            <a:avLst/>
          </a:prstGeom>
          <a:noFill/>
          <a:ln/>
        </p:spPr>
        <p:txBody>
          <a:bodyPr wrap="none" lIns="0" tIns="0" rIns="0" bIns="0" rtlCol="0" anchor="t"/>
          <a:lstStyle/>
          <a:p>
            <a:pPr marL="0" indent="0" algn="l">
              <a:lnSpc>
                <a:spcPts val="2650"/>
              </a:lnSpc>
              <a:buNone/>
            </a:pPr>
            <a:r>
              <a:rPr lang="en-US" sz="2000" dirty="0">
                <a:solidFill>
                  <a:srgbClr val="272525"/>
                </a:solidFill>
                <a:latin typeface="Inter" pitchFamily="34" charset="0"/>
                <a:ea typeface="Inter" pitchFamily="34" charset="-122"/>
                <a:cs typeface="Inter" pitchFamily="34" charset="-120"/>
              </a:rPr>
              <a:t>have a plan from then on</a:t>
            </a:r>
            <a:endParaRPr lang="en-US" sz="2000" dirty="0"/>
          </a:p>
        </p:txBody>
      </p:sp>
      <p:sp>
        <p:nvSpPr>
          <p:cNvPr id="24" name="Прямоугольник 23">
            <a:extLst>
              <a:ext uri="{FF2B5EF4-FFF2-40B4-BE49-F238E27FC236}">
                <a16:creationId xmlns:a16="http://schemas.microsoft.com/office/drawing/2014/main" id="{B3D5072F-5BDA-AA0E-AB33-70E7C4D42955}"/>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26" name="Рисунок 25"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FDAC6024-D051-BA8A-FDA2-E651A52C502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17313"/>
            <a:ext cx="5954197" cy="744260"/>
          </a:xfrm>
          <a:prstGeom prst="rect">
            <a:avLst/>
          </a:prstGeom>
          <a:noFill/>
          <a:ln/>
        </p:spPr>
        <p:txBody>
          <a:bodyPr wrap="none" lIns="0" tIns="0" rIns="0" bIns="0" rtlCol="0" anchor="t"/>
          <a:lstStyle/>
          <a:p>
            <a:pPr marL="0" indent="0" algn="l">
              <a:buNone/>
            </a:pPr>
            <a:r>
              <a:rPr lang="en-US" sz="4000" b="1" dirty="0">
                <a:solidFill>
                  <a:srgbClr val="000000"/>
                </a:solidFill>
                <a:latin typeface="Aptos" panose="020B0004020202020204" pitchFamily="34" charset="0"/>
                <a:ea typeface="Petrona Bold" pitchFamily="34" charset="-122"/>
                <a:cs typeface="Petrona Bold" pitchFamily="34" charset="-120"/>
              </a:rPr>
              <a:t>TIPS</a:t>
            </a:r>
            <a:endParaRPr lang="en-US" sz="4000" dirty="0">
              <a:latin typeface="Aptos" panose="020B0004020202020204" pitchFamily="34" charset="0"/>
            </a:endParaRPr>
          </a:p>
        </p:txBody>
      </p:sp>
      <p:sp>
        <p:nvSpPr>
          <p:cNvPr id="3" name="Text 1"/>
          <p:cNvSpPr/>
          <p:nvPr/>
        </p:nvSpPr>
        <p:spPr>
          <a:xfrm>
            <a:off x="793790" y="2334847"/>
            <a:ext cx="6244709" cy="1190863"/>
          </a:xfrm>
          <a:prstGeom prst="rect">
            <a:avLst/>
          </a:prstGeom>
          <a:noFill/>
          <a:ln/>
        </p:spPr>
        <p:txBody>
          <a:bodyPr wrap="square" lIns="0" tIns="0" rIns="0" bIns="0" rtlCol="0" anchor="t"/>
          <a:lstStyle/>
          <a:p>
            <a:pPr marL="0" indent="0" algn="l">
              <a:lnSpc>
                <a:spcPts val="4650"/>
              </a:lnSpc>
              <a:buNone/>
            </a:pPr>
            <a:r>
              <a:rPr lang="en-US" sz="3200" dirty="0">
                <a:solidFill>
                  <a:srgbClr val="000000"/>
                </a:solidFill>
                <a:latin typeface="Aptos" panose="020B0004020202020204" pitchFamily="34" charset="0"/>
                <a:ea typeface="Petrona Bold" pitchFamily="34" charset="-122"/>
                <a:cs typeface="Petrona Bold" pitchFamily="34" charset="-120"/>
              </a:rPr>
              <a:t>Never begin feedback with the </a:t>
            </a:r>
          </a:p>
          <a:p>
            <a:pPr marL="0" indent="0" algn="l">
              <a:lnSpc>
                <a:spcPts val="4650"/>
              </a:lnSpc>
              <a:buNone/>
            </a:pPr>
            <a:r>
              <a:rPr lang="en-US" sz="3200" b="1" dirty="0">
                <a:solidFill>
                  <a:srgbClr val="000000"/>
                </a:solidFill>
                <a:latin typeface="Aptos" panose="020B0004020202020204" pitchFamily="34" charset="0"/>
                <a:ea typeface="Petrona Bold" pitchFamily="34" charset="-122"/>
                <a:cs typeface="Petrona Bold" pitchFamily="34" charset="-120"/>
              </a:rPr>
              <a:t>word YOU because:</a:t>
            </a:r>
            <a:endParaRPr lang="en-US" sz="3200" b="1" dirty="0">
              <a:latin typeface="Aptos" panose="020B0004020202020204" pitchFamily="34" charset="0"/>
            </a:endParaRPr>
          </a:p>
        </p:txBody>
      </p:sp>
      <p:sp>
        <p:nvSpPr>
          <p:cNvPr id="4" name="Text 2"/>
          <p:cNvSpPr/>
          <p:nvPr/>
        </p:nvSpPr>
        <p:spPr>
          <a:xfrm>
            <a:off x="793790" y="375252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make people feel guilty.</a:t>
            </a:r>
            <a:endParaRPr lang="en-US" sz="1750" dirty="0"/>
          </a:p>
        </p:txBody>
      </p:sp>
      <p:sp>
        <p:nvSpPr>
          <p:cNvPr id="5" name="Text 3"/>
          <p:cNvSpPr/>
          <p:nvPr/>
        </p:nvSpPr>
        <p:spPr>
          <a:xfrm>
            <a:off x="793790" y="419472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are experienced as put downs, rejection or criticism.</a:t>
            </a:r>
            <a:endParaRPr lang="en-US" sz="1750" dirty="0"/>
          </a:p>
        </p:txBody>
      </p:sp>
      <p:sp>
        <p:nvSpPr>
          <p:cNvPr id="6" name="Text 4"/>
          <p:cNvSpPr/>
          <p:nvPr/>
        </p:nvSpPr>
        <p:spPr>
          <a:xfrm>
            <a:off x="793790" y="463692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communicate a lack of respect for the other person.</a:t>
            </a:r>
            <a:endParaRPr lang="en-US" sz="1750" dirty="0"/>
          </a:p>
        </p:txBody>
      </p:sp>
      <p:sp>
        <p:nvSpPr>
          <p:cNvPr id="7" name="Text 5"/>
          <p:cNvSpPr/>
          <p:nvPr/>
        </p:nvSpPr>
        <p:spPr>
          <a:xfrm>
            <a:off x="793790" y="507911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damage another's self-esteem.</a:t>
            </a:r>
            <a:endParaRPr lang="en-US" sz="1750" dirty="0"/>
          </a:p>
        </p:txBody>
      </p:sp>
      <p:sp>
        <p:nvSpPr>
          <p:cNvPr id="8" name="Text 6"/>
          <p:cNvSpPr/>
          <p:nvPr/>
        </p:nvSpPr>
        <p:spPr>
          <a:xfrm>
            <a:off x="793790" y="552131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produce resistance.</a:t>
            </a:r>
            <a:endParaRPr lang="en-US" sz="1750" dirty="0"/>
          </a:p>
        </p:txBody>
      </p:sp>
      <p:sp>
        <p:nvSpPr>
          <p:cNvPr id="9" name="Text 7"/>
          <p:cNvSpPr/>
          <p:nvPr/>
        </p:nvSpPr>
        <p:spPr>
          <a:xfrm>
            <a:off x="7932062" y="2887594"/>
            <a:ext cx="5904548" cy="2977158"/>
          </a:xfrm>
          <a:prstGeom prst="rect">
            <a:avLst/>
          </a:prstGeom>
          <a:noFill/>
          <a:ln/>
        </p:spPr>
        <p:txBody>
          <a:bodyPr wrap="square" lIns="0" tIns="0" rIns="0" bIns="0" rtlCol="0" anchor="t"/>
          <a:lstStyle/>
          <a:p>
            <a:pPr marL="0" indent="0" algn="l">
              <a:lnSpc>
                <a:spcPts val="4650"/>
              </a:lnSpc>
              <a:buNone/>
            </a:pPr>
            <a:r>
              <a:rPr lang="en-US" sz="3200" b="1" dirty="0">
                <a:solidFill>
                  <a:srgbClr val="000000"/>
                </a:solidFill>
                <a:latin typeface="Aptos" panose="020B0004020202020204" pitchFamily="34" charset="0"/>
                <a:ea typeface="Petrona Bold" pitchFamily="34" charset="-122"/>
                <a:cs typeface="Petrona Bold" pitchFamily="34" charset="-120"/>
              </a:rPr>
              <a:t>YOUR MESSAGES FAIL TO INFLUENCE PEOPLE TO CHANGE THEIR UNACCEPTABLE BEHAVIOUR</a:t>
            </a:r>
            <a:endParaRPr lang="en-US" sz="3200" dirty="0">
              <a:latin typeface="Aptos" panose="020B0004020202020204" pitchFamily="34" charset="0"/>
            </a:endParaRPr>
          </a:p>
        </p:txBody>
      </p:sp>
      <p:sp>
        <p:nvSpPr>
          <p:cNvPr id="10" name="Shape 8"/>
          <p:cNvSpPr/>
          <p:nvPr/>
        </p:nvSpPr>
        <p:spPr>
          <a:xfrm>
            <a:off x="7599521" y="2547135"/>
            <a:ext cx="30480" cy="2977158"/>
          </a:xfrm>
          <a:prstGeom prst="rect">
            <a:avLst/>
          </a:prstGeom>
          <a:solidFill>
            <a:srgbClr val="007EBD"/>
          </a:solidFill>
          <a:ln/>
        </p:spPr>
        <p:txBody>
          <a:bodyPr/>
          <a:lstStyle/>
          <a:p>
            <a:endParaRPr lang="ru-RU"/>
          </a:p>
        </p:txBody>
      </p:sp>
      <p:sp>
        <p:nvSpPr>
          <p:cNvPr id="11" name="Прямоугольник 10">
            <a:extLst>
              <a:ext uri="{FF2B5EF4-FFF2-40B4-BE49-F238E27FC236}">
                <a16:creationId xmlns:a16="http://schemas.microsoft.com/office/drawing/2014/main" id="{0D923452-FECE-94C3-67BD-2827114C3FC4}"/>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3" name="Рисунок 12"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64BA36B9-8E35-8A01-0284-C252E8D54E1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00814" y="817313"/>
            <a:ext cx="5777627" cy="722233"/>
          </a:xfrm>
          <a:prstGeom prst="rect">
            <a:avLst/>
          </a:prstGeom>
          <a:noFill/>
          <a:ln/>
        </p:spPr>
        <p:txBody>
          <a:bodyPr wrap="none" lIns="0" tIns="0" rIns="0" bIns="0" rtlCol="0" anchor="t"/>
          <a:lstStyle/>
          <a:p>
            <a:pPr marL="0" indent="0" algn="l">
              <a:lnSpc>
                <a:spcPts val="5650"/>
              </a:lnSpc>
              <a:buNone/>
            </a:pPr>
            <a:r>
              <a:rPr lang="en-US" sz="4000" b="1" dirty="0">
                <a:solidFill>
                  <a:srgbClr val="000000"/>
                </a:solidFill>
                <a:latin typeface="Aptos" panose="020B0004020202020204" pitchFamily="34" charset="0"/>
                <a:ea typeface="Petrona Bold" pitchFamily="34" charset="-122"/>
                <a:cs typeface="Petrona Bold" pitchFamily="34" charset="-120"/>
              </a:rPr>
              <a:t>"I" MESSAGES</a:t>
            </a:r>
            <a:endParaRPr lang="en-US" sz="4000" dirty="0">
              <a:latin typeface="Aptos" panose="020B0004020202020204" pitchFamily="34" charset="0"/>
            </a:endParaRPr>
          </a:p>
        </p:txBody>
      </p:sp>
      <p:sp>
        <p:nvSpPr>
          <p:cNvPr id="3" name="Text 1"/>
          <p:cNvSpPr/>
          <p:nvPr/>
        </p:nvSpPr>
        <p:spPr>
          <a:xfrm>
            <a:off x="770334" y="1767602"/>
            <a:ext cx="13089731" cy="35218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show your concern regarding the other person's behavior</a:t>
            </a:r>
            <a:endParaRPr lang="en-US" sz="1700" dirty="0"/>
          </a:p>
        </p:txBody>
      </p:sp>
      <p:sp>
        <p:nvSpPr>
          <p:cNvPr id="4" name="Text 2"/>
          <p:cNvSpPr/>
          <p:nvPr/>
        </p:nvSpPr>
        <p:spPr>
          <a:xfrm>
            <a:off x="770334" y="2196822"/>
            <a:ext cx="13089731" cy="35218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allow you to provide the feedback in a non-threatening manner</a:t>
            </a:r>
            <a:endParaRPr lang="en-US" sz="1700" dirty="0"/>
          </a:p>
        </p:txBody>
      </p:sp>
      <p:sp>
        <p:nvSpPr>
          <p:cNvPr id="5" name="Text 3"/>
          <p:cNvSpPr/>
          <p:nvPr/>
        </p:nvSpPr>
        <p:spPr>
          <a:xfrm>
            <a:off x="770334" y="2626043"/>
            <a:ext cx="13089731" cy="35218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allow you to focus on the tangible and concrete EFFECT or CONSEQUENCES of the behavior</a:t>
            </a:r>
            <a:endParaRPr lang="en-US" sz="1700" dirty="0"/>
          </a:p>
        </p:txBody>
      </p:sp>
      <p:sp>
        <p:nvSpPr>
          <p:cNvPr id="6" name="Shape 4"/>
          <p:cNvSpPr/>
          <p:nvPr/>
        </p:nvSpPr>
        <p:spPr>
          <a:xfrm>
            <a:off x="798513" y="3374112"/>
            <a:ext cx="13089731" cy="1727240"/>
          </a:xfrm>
          <a:prstGeom prst="roundRect">
            <a:avLst>
              <a:gd name="adj" fmla="val 3954"/>
            </a:avLst>
          </a:prstGeom>
          <a:solidFill>
            <a:srgbClr val="B3E5FF"/>
          </a:solidFill>
          <a:ln/>
        </p:spPr>
        <p:txBody>
          <a:bodyPr/>
          <a:lstStyle/>
          <a:p>
            <a:endParaRPr lang="ru-RU"/>
          </a:p>
        </p:txBody>
      </p:sp>
      <p:pic>
        <p:nvPicPr>
          <p:cNvPr id="7" name="Image 0" descr="preencoded.png"/>
          <p:cNvPicPr>
            <a:picLocks noChangeAspect="1"/>
          </p:cNvPicPr>
          <p:nvPr/>
        </p:nvPicPr>
        <p:blipFill>
          <a:blip r:embed="rId3"/>
          <a:stretch>
            <a:fillRect/>
          </a:stretch>
        </p:blipFill>
        <p:spPr>
          <a:xfrm>
            <a:off x="1018541" y="3663790"/>
            <a:ext cx="577691" cy="462201"/>
          </a:xfrm>
          <a:prstGeom prst="rect">
            <a:avLst/>
          </a:prstGeom>
        </p:spPr>
      </p:pic>
      <p:sp>
        <p:nvSpPr>
          <p:cNvPr id="8" name="Text 5"/>
          <p:cNvSpPr/>
          <p:nvPr/>
        </p:nvSpPr>
        <p:spPr>
          <a:xfrm>
            <a:off x="1816260" y="3649146"/>
            <a:ext cx="11851958" cy="1733074"/>
          </a:xfrm>
          <a:prstGeom prst="rect">
            <a:avLst/>
          </a:prstGeom>
          <a:noFill/>
          <a:ln/>
        </p:spPr>
        <p:txBody>
          <a:bodyPr wrap="square" lIns="0" tIns="0" rIns="0" bIns="0" rtlCol="0" anchor="t"/>
          <a:lstStyle/>
          <a:p>
            <a:pPr marL="0" indent="0" algn="l">
              <a:lnSpc>
                <a:spcPts val="4500"/>
              </a:lnSpc>
              <a:buNone/>
            </a:pPr>
            <a:r>
              <a:rPr lang="en-US" sz="3200" dirty="0">
                <a:solidFill>
                  <a:srgbClr val="000000"/>
                </a:solidFill>
                <a:latin typeface="Aptos" panose="020B0004020202020204" pitchFamily="34" charset="0"/>
                <a:ea typeface="Petrona Bold" pitchFamily="34" charset="-122"/>
                <a:cs typeface="Petrona Bold" pitchFamily="34" charset="-120"/>
              </a:rPr>
              <a:t>example: "When the report is late? I am really disappointed, because then I cannot submit my recommendations on time."</a:t>
            </a:r>
            <a:endParaRPr lang="en-US" sz="3200" dirty="0">
              <a:latin typeface="Aptos" panose="020B0004020202020204" pitchFamily="34" charset="0"/>
            </a:endParaRPr>
          </a:p>
        </p:txBody>
      </p:sp>
      <p:sp>
        <p:nvSpPr>
          <p:cNvPr id="9" name="Text 6"/>
          <p:cNvSpPr/>
          <p:nvPr/>
        </p:nvSpPr>
        <p:spPr>
          <a:xfrm>
            <a:off x="1100375" y="5827275"/>
            <a:ext cx="12759690" cy="1155382"/>
          </a:xfrm>
          <a:prstGeom prst="rect">
            <a:avLst/>
          </a:prstGeom>
          <a:noFill/>
          <a:ln/>
        </p:spPr>
        <p:txBody>
          <a:bodyPr wrap="square" lIns="0" tIns="0" rIns="0" bIns="0" rtlCol="0" anchor="t"/>
          <a:lstStyle/>
          <a:p>
            <a:pPr marL="0" indent="0" algn="l">
              <a:lnSpc>
                <a:spcPts val="4500"/>
              </a:lnSpc>
              <a:buNone/>
            </a:pPr>
            <a:r>
              <a:rPr lang="en-US" sz="2800" b="1" dirty="0">
                <a:solidFill>
                  <a:srgbClr val="1A2D7A"/>
                </a:solidFill>
                <a:latin typeface="Aptos" panose="020B0004020202020204" pitchFamily="34" charset="0"/>
                <a:ea typeface="Petrona Bold" pitchFamily="34" charset="-122"/>
                <a:cs typeface="Petrona Bold" pitchFamily="34" charset="-120"/>
              </a:rPr>
              <a:t>REMEMBER</a:t>
            </a:r>
            <a:r>
              <a:rPr lang="en-US" sz="2800" b="1" dirty="0">
                <a:solidFill>
                  <a:srgbClr val="000000"/>
                </a:solidFill>
                <a:latin typeface="Aptos" panose="020B0004020202020204" pitchFamily="34" charset="0"/>
                <a:ea typeface="Petrona Bold" pitchFamily="34" charset="-122"/>
                <a:cs typeface="Petrona Bold" pitchFamily="34" charset="-120"/>
              </a:rPr>
              <a:t>: No one can change another person's behavior. Only they can change behavior if they choose to.</a:t>
            </a:r>
            <a:endParaRPr lang="en-US" sz="2800" dirty="0">
              <a:latin typeface="Aptos" panose="020B0004020202020204" pitchFamily="34" charset="0"/>
            </a:endParaRPr>
          </a:p>
        </p:txBody>
      </p:sp>
      <p:sp>
        <p:nvSpPr>
          <p:cNvPr id="10" name="Shape 7"/>
          <p:cNvSpPr/>
          <p:nvPr/>
        </p:nvSpPr>
        <p:spPr>
          <a:xfrm>
            <a:off x="770333" y="5497234"/>
            <a:ext cx="30480" cy="1815465"/>
          </a:xfrm>
          <a:prstGeom prst="rect">
            <a:avLst/>
          </a:prstGeom>
          <a:solidFill>
            <a:srgbClr val="007EBD"/>
          </a:solidFill>
          <a:ln/>
        </p:spPr>
        <p:txBody>
          <a:bodyPr/>
          <a:lstStyle/>
          <a:p>
            <a:endParaRPr lang="ru-RU"/>
          </a:p>
        </p:txBody>
      </p:sp>
      <p:sp>
        <p:nvSpPr>
          <p:cNvPr id="11" name="Прямоугольник 10">
            <a:extLst>
              <a:ext uri="{FF2B5EF4-FFF2-40B4-BE49-F238E27FC236}">
                <a16:creationId xmlns:a16="http://schemas.microsoft.com/office/drawing/2014/main" id="{6F423F52-E6BE-3E77-47A5-5212ECE99996}"/>
              </a:ext>
            </a:extLst>
          </p:cNvPr>
          <p:cNvSpPr/>
          <p:nvPr/>
        </p:nvSpPr>
        <p:spPr>
          <a:xfrm>
            <a:off x="12716342" y="7569550"/>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3" name="Рисунок 12"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B6F81604-9A35-0744-1B6E-7FCCC5C90A3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8513" y="829810"/>
            <a:ext cx="9573458" cy="445651"/>
          </a:xfrm>
          <a:prstGeom prst="rect">
            <a:avLst/>
          </a:prstGeom>
          <a:noFill/>
          <a:ln/>
        </p:spPr>
        <p:txBody>
          <a:bodyPr wrap="none" lIns="0" tIns="0" rIns="0" bIns="0" rtlCol="0" anchor="t"/>
          <a:lstStyle/>
          <a:p>
            <a:pPr marL="0" indent="0" algn="l">
              <a:lnSpc>
                <a:spcPts val="3500"/>
              </a:lnSpc>
              <a:buNone/>
            </a:pPr>
            <a:r>
              <a:rPr lang="ru-RU" sz="3600" b="1" dirty="0">
                <a:solidFill>
                  <a:srgbClr val="000000"/>
                </a:solidFill>
                <a:latin typeface="Aptos" panose="020B0004020202020204" pitchFamily="34" charset="0"/>
                <a:ea typeface="Petrona Bold" pitchFamily="34" charset="-122"/>
                <a:cs typeface="Petrona Bold" pitchFamily="34" charset="-120"/>
              </a:rPr>
              <a:t>С</a:t>
            </a:r>
            <a:r>
              <a:rPr lang="en-US" sz="3600" b="1" dirty="0">
                <a:solidFill>
                  <a:srgbClr val="000000"/>
                </a:solidFill>
                <a:latin typeface="Aptos" panose="020B0004020202020204" pitchFamily="34" charset="0"/>
                <a:ea typeface="Petrona Bold" pitchFamily="34" charset="-122"/>
                <a:cs typeface="Petrona Bold" pitchFamily="34" charset="-120"/>
              </a:rPr>
              <a:t>OMMUNICATION PROBLEMS THAT LED TO ACCIDENTS</a:t>
            </a:r>
            <a:endParaRPr lang="en-US" sz="3600" dirty="0">
              <a:latin typeface="Aptos" panose="020B0004020202020204" pitchFamily="34" charset="0"/>
            </a:endParaRPr>
          </a:p>
        </p:txBody>
      </p:sp>
      <p:pic>
        <p:nvPicPr>
          <p:cNvPr id="3" name="Image 0" descr="preencoded.png"/>
          <p:cNvPicPr>
            <a:picLocks noChangeAspect="1"/>
          </p:cNvPicPr>
          <p:nvPr/>
        </p:nvPicPr>
        <p:blipFill>
          <a:blip r:embed="rId3"/>
          <a:stretch>
            <a:fillRect/>
          </a:stretch>
        </p:blipFill>
        <p:spPr>
          <a:xfrm>
            <a:off x="2237005" y="1362074"/>
            <a:ext cx="9784199" cy="4447342"/>
          </a:xfrm>
          <a:prstGeom prst="rect">
            <a:avLst/>
          </a:prstGeom>
        </p:spPr>
      </p:pic>
      <p:sp>
        <p:nvSpPr>
          <p:cNvPr id="4" name="Shape 1"/>
          <p:cNvSpPr/>
          <p:nvPr/>
        </p:nvSpPr>
        <p:spPr>
          <a:xfrm>
            <a:off x="3306961" y="6103262"/>
            <a:ext cx="169783" cy="169783"/>
          </a:xfrm>
          <a:prstGeom prst="roundRect">
            <a:avLst>
              <a:gd name="adj" fmla="val 10771"/>
            </a:avLst>
          </a:prstGeom>
          <a:solidFill>
            <a:srgbClr val="00334D"/>
          </a:solidFill>
          <a:ln/>
        </p:spPr>
        <p:txBody>
          <a:bodyPr/>
          <a:lstStyle/>
          <a:p>
            <a:endParaRPr lang="ru-RU"/>
          </a:p>
        </p:txBody>
      </p:sp>
      <p:sp>
        <p:nvSpPr>
          <p:cNvPr id="5" name="Text 2"/>
          <p:cNvSpPr/>
          <p:nvPr/>
        </p:nvSpPr>
        <p:spPr>
          <a:xfrm>
            <a:off x="3537704" y="6103262"/>
            <a:ext cx="1604129" cy="339566"/>
          </a:xfrm>
          <a:prstGeom prst="rect">
            <a:avLst/>
          </a:prstGeom>
          <a:noFill/>
          <a:ln/>
        </p:spPr>
        <p:txBody>
          <a:bodyPr wrap="square" lIns="0" tIns="0" rIns="0" bIns="0" rtlCol="0" anchor="t"/>
          <a:lstStyle/>
          <a:p>
            <a:pPr marL="0" indent="0" algn="l">
              <a:lnSpc>
                <a:spcPts val="1300"/>
              </a:lnSpc>
              <a:buNone/>
            </a:pPr>
            <a:r>
              <a:rPr lang="en-US" sz="1300" dirty="0">
                <a:solidFill>
                  <a:srgbClr val="272525"/>
                </a:solidFill>
                <a:latin typeface="Inter" pitchFamily="34" charset="0"/>
                <a:ea typeface="Inter" pitchFamily="34" charset="-122"/>
                <a:cs typeface="Inter" pitchFamily="34" charset="-120"/>
              </a:rPr>
              <a:t>Problems related to crew coordination</a:t>
            </a:r>
            <a:endParaRPr lang="en-US" sz="1300" dirty="0"/>
          </a:p>
        </p:txBody>
      </p:sp>
      <p:sp>
        <p:nvSpPr>
          <p:cNvPr id="6" name="Shape 3"/>
          <p:cNvSpPr/>
          <p:nvPr/>
        </p:nvSpPr>
        <p:spPr>
          <a:xfrm>
            <a:off x="5294233" y="6103262"/>
            <a:ext cx="169783" cy="169783"/>
          </a:xfrm>
          <a:prstGeom prst="roundRect">
            <a:avLst>
              <a:gd name="adj" fmla="val 10771"/>
            </a:avLst>
          </a:prstGeom>
          <a:solidFill>
            <a:srgbClr val="005580"/>
          </a:solidFill>
          <a:ln/>
        </p:spPr>
        <p:txBody>
          <a:bodyPr/>
          <a:lstStyle/>
          <a:p>
            <a:endParaRPr lang="ru-RU"/>
          </a:p>
        </p:txBody>
      </p:sp>
      <p:sp>
        <p:nvSpPr>
          <p:cNvPr id="7" name="Text 4"/>
          <p:cNvSpPr/>
          <p:nvPr/>
        </p:nvSpPr>
        <p:spPr>
          <a:xfrm>
            <a:off x="5524976" y="6103262"/>
            <a:ext cx="1604129" cy="509349"/>
          </a:xfrm>
          <a:prstGeom prst="rect">
            <a:avLst/>
          </a:prstGeom>
          <a:noFill/>
          <a:ln/>
        </p:spPr>
        <p:txBody>
          <a:bodyPr wrap="square" lIns="0" tIns="0" rIns="0" bIns="0" rtlCol="0" anchor="t"/>
          <a:lstStyle/>
          <a:p>
            <a:pPr marL="0" indent="0" algn="l">
              <a:lnSpc>
                <a:spcPts val="1300"/>
              </a:lnSpc>
              <a:buNone/>
            </a:pPr>
            <a:r>
              <a:rPr lang="en-US" sz="1300" dirty="0">
                <a:solidFill>
                  <a:srgbClr val="272525"/>
                </a:solidFill>
                <a:latin typeface="Inter" pitchFamily="34" charset="0"/>
                <a:ea typeface="Inter" pitchFamily="34" charset="-122"/>
                <a:cs typeface="Inter" pitchFamily="34" charset="-120"/>
              </a:rPr>
              <a:t>Lack of conversation control</a:t>
            </a:r>
            <a:endParaRPr lang="en-US" sz="1300" dirty="0"/>
          </a:p>
        </p:txBody>
      </p:sp>
      <p:sp>
        <p:nvSpPr>
          <p:cNvPr id="8" name="Shape 5"/>
          <p:cNvSpPr/>
          <p:nvPr/>
        </p:nvSpPr>
        <p:spPr>
          <a:xfrm>
            <a:off x="7281505" y="6103262"/>
            <a:ext cx="169783" cy="169783"/>
          </a:xfrm>
          <a:prstGeom prst="roundRect">
            <a:avLst>
              <a:gd name="adj" fmla="val 10771"/>
            </a:avLst>
          </a:prstGeom>
          <a:solidFill>
            <a:srgbClr val="0078B4"/>
          </a:solidFill>
          <a:ln/>
        </p:spPr>
        <p:txBody>
          <a:bodyPr/>
          <a:lstStyle/>
          <a:p>
            <a:endParaRPr lang="ru-RU"/>
          </a:p>
        </p:txBody>
      </p:sp>
      <p:sp>
        <p:nvSpPr>
          <p:cNvPr id="9" name="Text 6"/>
          <p:cNvSpPr/>
          <p:nvPr/>
        </p:nvSpPr>
        <p:spPr>
          <a:xfrm>
            <a:off x="7512248" y="6103261"/>
            <a:ext cx="1604248" cy="543163"/>
          </a:xfrm>
          <a:prstGeom prst="rect">
            <a:avLst/>
          </a:prstGeom>
          <a:noFill/>
          <a:ln/>
        </p:spPr>
        <p:txBody>
          <a:bodyPr wrap="square" lIns="0" tIns="0" rIns="0" bIns="0" rtlCol="0" anchor="t"/>
          <a:lstStyle/>
          <a:p>
            <a:pPr marL="0" indent="0" algn="l">
              <a:lnSpc>
                <a:spcPts val="1300"/>
              </a:lnSpc>
              <a:buNone/>
            </a:pPr>
            <a:r>
              <a:rPr lang="en-US" sz="1300" b="1" dirty="0">
                <a:solidFill>
                  <a:srgbClr val="272525"/>
                </a:solidFill>
                <a:latin typeface="Inter" pitchFamily="34" charset="0"/>
                <a:ea typeface="Inter" pitchFamily="34" charset="-122"/>
                <a:cs typeface="Inter" pitchFamily="34" charset="-120"/>
              </a:rPr>
              <a:t>Info. Believed to have been</a:t>
            </a:r>
            <a:r>
              <a:rPr lang="ru-RU" sz="1300" b="1" dirty="0">
                <a:solidFill>
                  <a:srgbClr val="272525"/>
                </a:solidFill>
                <a:latin typeface="Inter" pitchFamily="34" charset="0"/>
                <a:ea typeface="Inter" pitchFamily="34" charset="-122"/>
                <a:cs typeface="Inter" pitchFamily="34" charset="-120"/>
              </a:rPr>
              <a:t> </a:t>
            </a:r>
            <a:r>
              <a:rPr lang="en-US" sz="1300" b="1" dirty="0">
                <a:solidFill>
                  <a:srgbClr val="272525"/>
                </a:solidFill>
                <a:latin typeface="Inter" pitchFamily="34" charset="0"/>
                <a:ea typeface="Inter" pitchFamily="34" charset="-122"/>
                <a:cs typeface="Inter" pitchFamily="34" charset="-120"/>
              </a:rPr>
              <a:t>transmitted</a:t>
            </a:r>
            <a:endParaRPr lang="en-US" sz="1300" b="1" dirty="0"/>
          </a:p>
        </p:txBody>
      </p:sp>
      <p:sp>
        <p:nvSpPr>
          <p:cNvPr id="10" name="Shape 7"/>
          <p:cNvSpPr/>
          <p:nvPr/>
        </p:nvSpPr>
        <p:spPr>
          <a:xfrm>
            <a:off x="9268897" y="6103262"/>
            <a:ext cx="169783" cy="169783"/>
          </a:xfrm>
          <a:prstGeom prst="roundRect">
            <a:avLst>
              <a:gd name="adj" fmla="val 10771"/>
            </a:avLst>
          </a:prstGeom>
          <a:solidFill>
            <a:srgbClr val="009AE8"/>
          </a:solidFill>
          <a:ln/>
        </p:spPr>
        <p:txBody>
          <a:bodyPr/>
          <a:lstStyle/>
          <a:p>
            <a:endParaRPr lang="ru-RU"/>
          </a:p>
        </p:txBody>
      </p:sp>
      <p:sp>
        <p:nvSpPr>
          <p:cNvPr id="11" name="Text 8"/>
          <p:cNvSpPr/>
          <p:nvPr/>
        </p:nvSpPr>
        <p:spPr>
          <a:xfrm>
            <a:off x="9499640" y="6103262"/>
            <a:ext cx="1604129" cy="339566"/>
          </a:xfrm>
          <a:prstGeom prst="rect">
            <a:avLst/>
          </a:prstGeom>
          <a:noFill/>
          <a:ln/>
        </p:spPr>
        <p:txBody>
          <a:bodyPr wrap="square" lIns="0" tIns="0" rIns="0" bIns="0" rtlCol="0" anchor="t"/>
          <a:lstStyle/>
          <a:p>
            <a:pPr marL="0" indent="0" algn="l">
              <a:lnSpc>
                <a:spcPts val="1300"/>
              </a:lnSpc>
              <a:buNone/>
            </a:pPr>
            <a:r>
              <a:rPr lang="en-US" sz="1300" b="1" dirty="0">
                <a:solidFill>
                  <a:srgbClr val="272525"/>
                </a:solidFill>
                <a:latin typeface="Inter" pitchFamily="34" charset="0"/>
                <a:ea typeface="Inter" pitchFamily="34" charset="-122"/>
                <a:cs typeface="Inter" pitchFamily="34" charset="-120"/>
              </a:rPr>
              <a:t>Total lack of communication</a:t>
            </a:r>
            <a:endParaRPr lang="en-US" sz="1300" b="1" dirty="0"/>
          </a:p>
        </p:txBody>
      </p:sp>
      <p:sp>
        <p:nvSpPr>
          <p:cNvPr id="12" name="Shape 9"/>
          <p:cNvSpPr/>
          <p:nvPr/>
        </p:nvSpPr>
        <p:spPr>
          <a:xfrm>
            <a:off x="4407754" y="6867527"/>
            <a:ext cx="169783" cy="169783"/>
          </a:xfrm>
          <a:prstGeom prst="roundRect">
            <a:avLst>
              <a:gd name="adj" fmla="val 10771"/>
            </a:avLst>
          </a:prstGeom>
          <a:solidFill>
            <a:srgbClr val="1CB3FF"/>
          </a:solidFill>
          <a:ln/>
        </p:spPr>
        <p:txBody>
          <a:bodyPr/>
          <a:lstStyle/>
          <a:p>
            <a:endParaRPr lang="ru-RU"/>
          </a:p>
        </p:txBody>
      </p:sp>
      <p:sp>
        <p:nvSpPr>
          <p:cNvPr id="13" name="Text 10"/>
          <p:cNvSpPr/>
          <p:nvPr/>
        </p:nvSpPr>
        <p:spPr>
          <a:xfrm>
            <a:off x="4638497" y="6867527"/>
            <a:ext cx="1099661" cy="169783"/>
          </a:xfrm>
          <a:prstGeom prst="rect">
            <a:avLst/>
          </a:prstGeom>
          <a:noFill/>
          <a:ln/>
        </p:spPr>
        <p:txBody>
          <a:bodyPr wrap="none" lIns="0" tIns="0" rIns="0" bIns="0" rtlCol="0" anchor="t"/>
          <a:lstStyle/>
          <a:p>
            <a:pPr marL="0" indent="0" algn="l">
              <a:lnSpc>
                <a:spcPts val="1300"/>
              </a:lnSpc>
              <a:buNone/>
            </a:pPr>
            <a:r>
              <a:rPr lang="en-US" sz="1300" dirty="0">
                <a:solidFill>
                  <a:srgbClr val="272525"/>
                </a:solidFill>
                <a:latin typeface="Inter" pitchFamily="34" charset="0"/>
                <a:ea typeface="Inter" pitchFamily="34" charset="-122"/>
                <a:cs typeface="Inter" pitchFamily="34" charset="-120"/>
              </a:rPr>
              <a:t>Complacency</a:t>
            </a:r>
            <a:endParaRPr lang="en-US" sz="1300" dirty="0"/>
          </a:p>
        </p:txBody>
      </p:sp>
      <p:sp>
        <p:nvSpPr>
          <p:cNvPr id="14" name="Shape 11"/>
          <p:cNvSpPr/>
          <p:nvPr/>
        </p:nvSpPr>
        <p:spPr>
          <a:xfrm>
            <a:off x="6103138" y="6867527"/>
            <a:ext cx="169783" cy="169783"/>
          </a:xfrm>
          <a:prstGeom prst="roundRect">
            <a:avLst>
              <a:gd name="adj" fmla="val 10771"/>
            </a:avLst>
          </a:prstGeom>
          <a:solidFill>
            <a:srgbClr val="50C5FF"/>
          </a:solidFill>
          <a:ln/>
        </p:spPr>
        <p:txBody>
          <a:bodyPr/>
          <a:lstStyle/>
          <a:p>
            <a:endParaRPr lang="ru-RU"/>
          </a:p>
        </p:txBody>
      </p:sp>
      <p:sp>
        <p:nvSpPr>
          <p:cNvPr id="15" name="Text 12"/>
          <p:cNvSpPr/>
          <p:nvPr/>
        </p:nvSpPr>
        <p:spPr>
          <a:xfrm>
            <a:off x="6333881" y="6867527"/>
            <a:ext cx="1604129" cy="339566"/>
          </a:xfrm>
          <a:prstGeom prst="rect">
            <a:avLst/>
          </a:prstGeom>
          <a:noFill/>
          <a:ln/>
        </p:spPr>
        <p:txBody>
          <a:bodyPr wrap="square" lIns="0" tIns="0" rIns="0" bIns="0" rtlCol="0" anchor="t"/>
          <a:lstStyle/>
          <a:p>
            <a:pPr marL="0" indent="0" algn="l">
              <a:lnSpc>
                <a:spcPts val="1300"/>
              </a:lnSpc>
              <a:buNone/>
            </a:pPr>
            <a:r>
              <a:rPr lang="en-US" sz="1300" dirty="0">
                <a:solidFill>
                  <a:srgbClr val="272525"/>
                </a:solidFill>
                <a:latin typeface="Inter" pitchFamily="34" charset="0"/>
                <a:ea typeface="Inter" pitchFamily="34" charset="-122"/>
                <a:cs typeface="Inter" pitchFamily="34" charset="-120"/>
              </a:rPr>
              <a:t>Miscellaneous communication</a:t>
            </a:r>
          </a:p>
          <a:p>
            <a:pPr marL="0" indent="0" algn="l">
              <a:lnSpc>
                <a:spcPts val="1300"/>
              </a:lnSpc>
              <a:buNone/>
            </a:pPr>
            <a:r>
              <a:rPr lang="en-US" sz="1300" dirty="0">
                <a:solidFill>
                  <a:srgbClr val="272525"/>
                </a:solidFill>
                <a:latin typeface="Inter" pitchFamily="34" charset="0"/>
                <a:ea typeface="Inter" pitchFamily="34" charset="-122"/>
              </a:rPr>
              <a:t>”misfires”</a:t>
            </a:r>
            <a:endParaRPr lang="en-US" sz="1300" dirty="0"/>
          </a:p>
        </p:txBody>
      </p:sp>
      <p:sp>
        <p:nvSpPr>
          <p:cNvPr id="16" name="Shape 13"/>
          <p:cNvSpPr/>
          <p:nvPr/>
        </p:nvSpPr>
        <p:spPr>
          <a:xfrm>
            <a:off x="8090410" y="6867527"/>
            <a:ext cx="169783" cy="169783"/>
          </a:xfrm>
          <a:prstGeom prst="roundRect">
            <a:avLst>
              <a:gd name="adj" fmla="val 10771"/>
            </a:avLst>
          </a:prstGeom>
          <a:solidFill>
            <a:srgbClr val="84D6FF"/>
          </a:solidFill>
          <a:ln/>
        </p:spPr>
        <p:txBody>
          <a:bodyPr/>
          <a:lstStyle/>
          <a:p>
            <a:endParaRPr lang="ru-RU"/>
          </a:p>
        </p:txBody>
      </p:sp>
      <p:sp>
        <p:nvSpPr>
          <p:cNvPr id="17" name="Text 14"/>
          <p:cNvSpPr/>
          <p:nvPr/>
        </p:nvSpPr>
        <p:spPr>
          <a:xfrm>
            <a:off x="8321153" y="6867527"/>
            <a:ext cx="1604129" cy="339566"/>
          </a:xfrm>
          <a:prstGeom prst="rect">
            <a:avLst/>
          </a:prstGeom>
          <a:noFill/>
          <a:ln/>
        </p:spPr>
        <p:txBody>
          <a:bodyPr wrap="square" lIns="0" tIns="0" rIns="0" bIns="0" rtlCol="0" anchor="t"/>
          <a:lstStyle/>
          <a:p>
            <a:pPr marL="0" indent="0" algn="l">
              <a:lnSpc>
                <a:spcPts val="1300"/>
              </a:lnSpc>
              <a:buNone/>
            </a:pPr>
            <a:r>
              <a:rPr lang="en-US" sz="1300" dirty="0">
                <a:solidFill>
                  <a:srgbClr val="272525"/>
                </a:solidFill>
                <a:latin typeface="Inter" pitchFamily="34" charset="0"/>
                <a:ea typeface="Inter" pitchFamily="34" charset="-122"/>
                <a:cs typeface="Inter" pitchFamily="34" charset="-120"/>
              </a:rPr>
              <a:t>Lack of confidence in Subordinates</a:t>
            </a:r>
            <a:endParaRPr lang="en-US" sz="1300" dirty="0"/>
          </a:p>
        </p:txBody>
      </p:sp>
      <p:sp>
        <p:nvSpPr>
          <p:cNvPr id="19" name="Прямоугольник 18">
            <a:extLst>
              <a:ext uri="{FF2B5EF4-FFF2-40B4-BE49-F238E27FC236}">
                <a16:creationId xmlns:a16="http://schemas.microsoft.com/office/drawing/2014/main" id="{7BAA9FEC-0C54-CDFA-2318-CE7EB59ABB4C}"/>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20" name="Рисунок 19"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75BD45F9-A179-A7B6-BA84-5920DE40AC24}"/>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12900"/>
            <a:ext cx="10716220" cy="744260"/>
          </a:xfrm>
          <a:prstGeom prst="rect">
            <a:avLst/>
          </a:prstGeom>
          <a:noFill/>
          <a:ln/>
        </p:spPr>
        <p:txBody>
          <a:bodyPr wrap="none" lIns="0" tIns="0" rIns="0" bIns="0" rtlCol="0" anchor="t"/>
          <a:lstStyle/>
          <a:p>
            <a:pPr marL="0" indent="0" algn="l">
              <a:lnSpc>
                <a:spcPts val="5850"/>
              </a:lnSpc>
              <a:buNone/>
            </a:pPr>
            <a:r>
              <a:rPr lang="en-US" sz="4000" b="1" dirty="0">
                <a:solidFill>
                  <a:srgbClr val="000000"/>
                </a:solidFill>
                <a:latin typeface="Aptos" panose="020B0004020202020204" pitchFamily="34" charset="0"/>
                <a:ea typeface="Petrona Bold" pitchFamily="34" charset="-122"/>
                <a:cs typeface="Petrona Bold" pitchFamily="34" charset="-120"/>
              </a:rPr>
              <a:t>IMPORTANCE OF "ACTIVE" LISTENING</a:t>
            </a:r>
            <a:endParaRPr lang="en-US" sz="4000" b="1" dirty="0">
              <a:latin typeface="Aptos" panose="020B0004020202020204" pitchFamily="34" charset="0"/>
            </a:endParaRPr>
          </a:p>
        </p:txBody>
      </p:sp>
      <p:sp>
        <p:nvSpPr>
          <p:cNvPr id="3" name="Text 1"/>
          <p:cNvSpPr/>
          <p:nvPr/>
        </p:nvSpPr>
        <p:spPr>
          <a:xfrm>
            <a:off x="793790" y="195107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Aptos" panose="020B0004020202020204" pitchFamily="34" charset="0"/>
                <a:ea typeface="Petrona Light" pitchFamily="34" charset="-122"/>
                <a:cs typeface="Petrona Light" pitchFamily="34" charset="-120"/>
              </a:rPr>
              <a:t>01</a:t>
            </a:r>
            <a:endParaRPr lang="en-US" sz="1750" dirty="0">
              <a:latin typeface="Aptos" panose="020B0004020202020204" pitchFamily="34" charset="0"/>
            </a:endParaRPr>
          </a:p>
        </p:txBody>
      </p:sp>
      <p:sp>
        <p:nvSpPr>
          <p:cNvPr id="4" name="Shape 2"/>
          <p:cNvSpPr/>
          <p:nvPr/>
        </p:nvSpPr>
        <p:spPr>
          <a:xfrm>
            <a:off x="793790" y="2306122"/>
            <a:ext cx="4196358" cy="30480"/>
          </a:xfrm>
          <a:prstGeom prst="rect">
            <a:avLst/>
          </a:prstGeom>
          <a:solidFill>
            <a:srgbClr val="007EBD"/>
          </a:solidFill>
          <a:ln/>
        </p:spPr>
        <p:txBody>
          <a:bodyPr/>
          <a:lstStyle/>
          <a:p>
            <a:endParaRPr lang="ru-RU"/>
          </a:p>
        </p:txBody>
      </p:sp>
      <p:sp>
        <p:nvSpPr>
          <p:cNvPr id="5" name="Text 3"/>
          <p:cNvSpPr/>
          <p:nvPr/>
        </p:nvSpPr>
        <p:spPr>
          <a:xfrm>
            <a:off x="793790" y="2480430"/>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It is a basic human need to be heard and understood – active listening serves that need.</a:t>
            </a:r>
            <a:endParaRPr lang="en-US" sz="1750" dirty="0"/>
          </a:p>
        </p:txBody>
      </p:sp>
      <p:sp>
        <p:nvSpPr>
          <p:cNvPr id="6" name="Text 4"/>
          <p:cNvSpPr/>
          <p:nvPr/>
        </p:nvSpPr>
        <p:spPr>
          <a:xfrm>
            <a:off x="5216962" y="195107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Aptos" panose="020B0004020202020204" pitchFamily="34" charset="0"/>
                <a:ea typeface="Petrona Light" pitchFamily="34" charset="-122"/>
                <a:cs typeface="Petrona Light" pitchFamily="34" charset="-120"/>
              </a:rPr>
              <a:t>02</a:t>
            </a:r>
            <a:endParaRPr lang="en-US" sz="1750" dirty="0">
              <a:latin typeface="Aptos" panose="020B0004020202020204" pitchFamily="34" charset="0"/>
            </a:endParaRPr>
          </a:p>
        </p:txBody>
      </p:sp>
      <p:sp>
        <p:nvSpPr>
          <p:cNvPr id="7" name="Shape 5"/>
          <p:cNvSpPr/>
          <p:nvPr/>
        </p:nvSpPr>
        <p:spPr>
          <a:xfrm>
            <a:off x="5216962" y="2306122"/>
            <a:ext cx="4196358" cy="30480"/>
          </a:xfrm>
          <a:prstGeom prst="rect">
            <a:avLst/>
          </a:prstGeom>
          <a:solidFill>
            <a:srgbClr val="007EBD"/>
          </a:solidFill>
          <a:ln/>
        </p:spPr>
        <p:txBody>
          <a:bodyPr/>
          <a:lstStyle/>
          <a:p>
            <a:endParaRPr lang="ru-RU"/>
          </a:p>
        </p:txBody>
      </p:sp>
      <p:sp>
        <p:nvSpPr>
          <p:cNvPr id="8" name="Text 6"/>
          <p:cNvSpPr/>
          <p:nvPr/>
        </p:nvSpPr>
        <p:spPr>
          <a:xfrm>
            <a:off x="5216962" y="2480430"/>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Active listening is a skill that can and must be learned.</a:t>
            </a:r>
            <a:endParaRPr lang="en-US" sz="1750" dirty="0"/>
          </a:p>
        </p:txBody>
      </p:sp>
      <p:sp>
        <p:nvSpPr>
          <p:cNvPr id="9" name="Text 7"/>
          <p:cNvSpPr/>
          <p:nvPr/>
        </p:nvSpPr>
        <p:spPr>
          <a:xfrm>
            <a:off x="9640133" y="195107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Aptos" panose="020B0004020202020204" pitchFamily="34" charset="0"/>
                <a:ea typeface="Petrona Light" pitchFamily="34" charset="-122"/>
                <a:cs typeface="Petrona Light" pitchFamily="34" charset="-120"/>
              </a:rPr>
              <a:t>03</a:t>
            </a:r>
            <a:endParaRPr lang="en-US" sz="1750" dirty="0">
              <a:latin typeface="Aptos" panose="020B0004020202020204" pitchFamily="34" charset="0"/>
            </a:endParaRPr>
          </a:p>
        </p:txBody>
      </p:sp>
      <p:sp>
        <p:nvSpPr>
          <p:cNvPr id="10" name="Shape 8"/>
          <p:cNvSpPr/>
          <p:nvPr/>
        </p:nvSpPr>
        <p:spPr>
          <a:xfrm>
            <a:off x="9640133" y="2306122"/>
            <a:ext cx="4196358" cy="30480"/>
          </a:xfrm>
          <a:prstGeom prst="rect">
            <a:avLst/>
          </a:prstGeom>
          <a:solidFill>
            <a:srgbClr val="007EBD"/>
          </a:solidFill>
          <a:ln/>
        </p:spPr>
        <p:txBody>
          <a:bodyPr/>
          <a:lstStyle/>
          <a:p>
            <a:endParaRPr lang="ru-RU"/>
          </a:p>
        </p:txBody>
      </p:sp>
      <p:sp>
        <p:nvSpPr>
          <p:cNvPr id="11" name="Text 9"/>
          <p:cNvSpPr/>
          <p:nvPr/>
        </p:nvSpPr>
        <p:spPr>
          <a:xfrm>
            <a:off x="9640133" y="2480430"/>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 an emergency or crisis, active listening is a critical skill.</a:t>
            </a:r>
            <a:endParaRPr lang="en-US" sz="1750" dirty="0"/>
          </a:p>
        </p:txBody>
      </p:sp>
      <p:sp>
        <p:nvSpPr>
          <p:cNvPr id="12" name="Text 10"/>
          <p:cNvSpPr/>
          <p:nvPr/>
        </p:nvSpPr>
        <p:spPr>
          <a:xfrm>
            <a:off x="793790" y="396597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Aptos" panose="020B0004020202020204" pitchFamily="34" charset="0"/>
                <a:ea typeface="Petrona Light" pitchFamily="34" charset="-122"/>
                <a:cs typeface="Petrona Light" pitchFamily="34" charset="-120"/>
              </a:rPr>
              <a:t>04</a:t>
            </a:r>
            <a:endParaRPr lang="en-US" sz="1750" dirty="0">
              <a:latin typeface="Aptos" panose="020B0004020202020204" pitchFamily="34" charset="0"/>
            </a:endParaRPr>
          </a:p>
        </p:txBody>
      </p:sp>
      <p:sp>
        <p:nvSpPr>
          <p:cNvPr id="13" name="Shape 11"/>
          <p:cNvSpPr/>
          <p:nvPr/>
        </p:nvSpPr>
        <p:spPr>
          <a:xfrm>
            <a:off x="793790" y="4321017"/>
            <a:ext cx="6407944" cy="30480"/>
          </a:xfrm>
          <a:prstGeom prst="rect">
            <a:avLst/>
          </a:prstGeom>
          <a:solidFill>
            <a:srgbClr val="007EBD"/>
          </a:solidFill>
          <a:ln/>
        </p:spPr>
        <p:txBody>
          <a:bodyPr/>
          <a:lstStyle/>
          <a:p>
            <a:endParaRPr lang="ru-RU"/>
          </a:p>
        </p:txBody>
      </p:sp>
      <p:sp>
        <p:nvSpPr>
          <p:cNvPr id="14" name="Text 12"/>
          <p:cNvSpPr/>
          <p:nvPr/>
        </p:nvSpPr>
        <p:spPr>
          <a:xfrm>
            <a:off x="793790" y="4495324"/>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Enhances communication, eliminates barriers, improves relationships.</a:t>
            </a:r>
            <a:endParaRPr lang="en-US" sz="1750" dirty="0"/>
          </a:p>
        </p:txBody>
      </p:sp>
      <p:sp>
        <p:nvSpPr>
          <p:cNvPr id="15" name="Text 13"/>
          <p:cNvSpPr/>
          <p:nvPr/>
        </p:nvSpPr>
        <p:spPr>
          <a:xfrm>
            <a:off x="7428548" y="3965972"/>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Aptos" panose="020B0004020202020204" pitchFamily="34" charset="0"/>
                <a:ea typeface="Petrona Light" pitchFamily="34" charset="-122"/>
                <a:cs typeface="Petrona Light" pitchFamily="34" charset="-120"/>
              </a:rPr>
              <a:t>05</a:t>
            </a:r>
            <a:endParaRPr lang="en-US" sz="1750" dirty="0">
              <a:latin typeface="Aptos" panose="020B0004020202020204" pitchFamily="34" charset="0"/>
            </a:endParaRPr>
          </a:p>
        </p:txBody>
      </p:sp>
      <p:sp>
        <p:nvSpPr>
          <p:cNvPr id="16" name="Shape 14"/>
          <p:cNvSpPr/>
          <p:nvPr/>
        </p:nvSpPr>
        <p:spPr>
          <a:xfrm>
            <a:off x="7428548" y="4321017"/>
            <a:ext cx="6407944" cy="30480"/>
          </a:xfrm>
          <a:prstGeom prst="rect">
            <a:avLst/>
          </a:prstGeom>
          <a:solidFill>
            <a:srgbClr val="007EBD"/>
          </a:solidFill>
          <a:ln/>
        </p:spPr>
        <p:txBody>
          <a:bodyPr/>
          <a:lstStyle/>
          <a:p>
            <a:endParaRPr lang="ru-RU"/>
          </a:p>
        </p:txBody>
      </p:sp>
      <p:sp>
        <p:nvSpPr>
          <p:cNvPr id="17" name="Text 15"/>
          <p:cNvSpPr/>
          <p:nvPr/>
        </p:nvSpPr>
        <p:spPr>
          <a:xfrm>
            <a:off x="7428548" y="4495324"/>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Effective leaders: one common element or trait was the leader's ability to actively listen.</a:t>
            </a:r>
            <a:endParaRPr lang="en-US" sz="1750" dirty="0"/>
          </a:p>
        </p:txBody>
      </p:sp>
      <p:sp>
        <p:nvSpPr>
          <p:cNvPr id="18" name="Text 16"/>
          <p:cNvSpPr/>
          <p:nvPr/>
        </p:nvSpPr>
        <p:spPr>
          <a:xfrm>
            <a:off x="1133951" y="6263640"/>
            <a:ext cx="8070056" cy="595432"/>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Aptos" panose="020B0004020202020204" pitchFamily="34" charset="0"/>
                <a:ea typeface="Petrona Bold" pitchFamily="34" charset="-122"/>
                <a:cs typeface="Petrona Bold" pitchFamily="34" charset="-120"/>
              </a:rPr>
              <a:t>Not just to hear but to UNDERSTAND</a:t>
            </a:r>
            <a:endParaRPr lang="en-US" sz="3750" dirty="0">
              <a:latin typeface="Aptos" panose="020B0004020202020204" pitchFamily="34" charset="0"/>
            </a:endParaRPr>
          </a:p>
        </p:txBody>
      </p:sp>
      <p:sp>
        <p:nvSpPr>
          <p:cNvPr id="19" name="Shape 17"/>
          <p:cNvSpPr/>
          <p:nvPr/>
        </p:nvSpPr>
        <p:spPr>
          <a:xfrm>
            <a:off x="793790" y="5923478"/>
            <a:ext cx="30480" cy="1275755"/>
          </a:xfrm>
          <a:prstGeom prst="rect">
            <a:avLst/>
          </a:prstGeom>
          <a:solidFill>
            <a:srgbClr val="007EBD"/>
          </a:solidFill>
          <a:ln/>
        </p:spPr>
        <p:txBody>
          <a:bodyPr/>
          <a:lstStyle/>
          <a:p>
            <a:endParaRPr lang="ru-RU"/>
          </a:p>
        </p:txBody>
      </p:sp>
      <p:sp>
        <p:nvSpPr>
          <p:cNvPr id="20" name="Прямоугольник 19">
            <a:extLst>
              <a:ext uri="{FF2B5EF4-FFF2-40B4-BE49-F238E27FC236}">
                <a16:creationId xmlns:a16="http://schemas.microsoft.com/office/drawing/2014/main" id="{3BFE3122-EAA0-F448-4201-5F01424E88FE}"/>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22" name="Рисунок 2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1E5AB427-836C-F3B4-8A00-EE1D675B911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09030" y="801688"/>
            <a:ext cx="8928259" cy="595432"/>
          </a:xfrm>
          <a:prstGeom prst="rect">
            <a:avLst/>
          </a:prstGeom>
          <a:noFill/>
          <a:ln/>
        </p:spPr>
        <p:txBody>
          <a:bodyPr wrap="none" lIns="0" tIns="0" rIns="0" bIns="0" rtlCol="0" anchor="t"/>
          <a:lstStyle/>
          <a:p>
            <a:pPr marL="0" indent="0" algn="l">
              <a:buNone/>
            </a:pPr>
            <a:r>
              <a:rPr lang="en-US" sz="3750" b="1" dirty="0">
                <a:solidFill>
                  <a:srgbClr val="000000"/>
                </a:solidFill>
                <a:latin typeface="Aptos" panose="020B0004020202020204" pitchFamily="34" charset="0"/>
                <a:ea typeface="Apple Symbols" panose="02000000000000000000" pitchFamily="2" charset="-79"/>
                <a:cs typeface="Apple Symbols" panose="02000000000000000000" pitchFamily="2" charset="-79"/>
              </a:rPr>
              <a:t>Human </a:t>
            </a:r>
            <a:r>
              <a:rPr lang="en-US" sz="4000" b="1" dirty="0">
                <a:solidFill>
                  <a:srgbClr val="000000"/>
                </a:solidFill>
                <a:latin typeface="Aptos" panose="020B0004020202020204" pitchFamily="34" charset="0"/>
                <a:ea typeface="Apple Symbols" panose="02000000000000000000" pitchFamily="2" charset="-79"/>
                <a:cs typeface="Apple Symbols" panose="02000000000000000000" pitchFamily="2" charset="-79"/>
              </a:rPr>
              <a:t>Factors</a:t>
            </a:r>
            <a:r>
              <a:rPr lang="en-US" sz="3750" b="1" dirty="0">
                <a:solidFill>
                  <a:srgbClr val="000000"/>
                </a:solidFill>
                <a:latin typeface="Aptos" panose="020B0004020202020204" pitchFamily="34" charset="0"/>
                <a:ea typeface="Apple Symbols" panose="02000000000000000000" pitchFamily="2" charset="-79"/>
                <a:cs typeface="Apple Symbols" panose="02000000000000000000" pitchFamily="2" charset="-79"/>
              </a:rPr>
              <a:t> – Organisational Aspects</a:t>
            </a:r>
            <a:endParaRPr lang="en-US" sz="3750" dirty="0">
              <a:latin typeface="Aptos" panose="020B0004020202020204" pitchFamily="34" charset="0"/>
              <a:ea typeface="Apple Symbols" panose="02000000000000000000" pitchFamily="2" charset="-79"/>
              <a:cs typeface="Apple Symbols" panose="02000000000000000000" pitchFamily="2" charset="-79"/>
            </a:endParaRPr>
          </a:p>
        </p:txBody>
      </p:sp>
      <p:sp>
        <p:nvSpPr>
          <p:cNvPr id="3" name="Text 1"/>
          <p:cNvSpPr/>
          <p:nvPr/>
        </p:nvSpPr>
        <p:spPr>
          <a:xfrm>
            <a:off x="793790" y="1836301"/>
            <a:ext cx="5065633" cy="446603"/>
          </a:xfrm>
          <a:prstGeom prst="rect">
            <a:avLst/>
          </a:prstGeom>
          <a:noFill/>
          <a:ln/>
        </p:spPr>
        <p:txBody>
          <a:bodyPr wrap="none" lIns="0" tIns="0" rIns="0" bIns="0" rtlCol="0" anchor="t"/>
          <a:lstStyle/>
          <a:p>
            <a:pPr marL="0" indent="0" algn="l">
              <a:lnSpc>
                <a:spcPts val="3500"/>
              </a:lnSpc>
              <a:buNone/>
            </a:pPr>
            <a:r>
              <a:rPr lang="en-US" sz="2800" b="1" dirty="0">
                <a:solidFill>
                  <a:srgbClr val="007EBD"/>
                </a:solidFill>
                <a:latin typeface="Aptos" panose="020B0004020202020204" pitchFamily="34" charset="0"/>
                <a:ea typeface="Petrona Bold" pitchFamily="34" charset="-122"/>
                <a:cs typeface="Petrona Bold" pitchFamily="34" charset="-120"/>
              </a:rPr>
              <a:t>"New View" (Dekker, Hollnagel)</a:t>
            </a:r>
            <a:endParaRPr lang="en-US" sz="2800" dirty="0">
              <a:latin typeface="Aptos" panose="020B0004020202020204" pitchFamily="34" charset="0"/>
            </a:endParaRPr>
          </a:p>
        </p:txBody>
      </p:sp>
      <p:sp>
        <p:nvSpPr>
          <p:cNvPr id="4" name="Text 2"/>
          <p:cNvSpPr/>
          <p:nvPr/>
        </p:nvSpPr>
        <p:spPr>
          <a:xfrm>
            <a:off x="1133952" y="2620181"/>
            <a:ext cx="1270265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Human error is often result of problems deeper in system</a:t>
            </a:r>
            <a:endParaRPr lang="en-US" sz="1750" dirty="0"/>
          </a:p>
        </p:txBody>
      </p:sp>
      <p:sp>
        <p:nvSpPr>
          <p:cNvPr id="5" name="Text 3"/>
          <p:cNvSpPr/>
          <p:nvPr/>
        </p:nvSpPr>
        <p:spPr>
          <a:xfrm>
            <a:off x="1133952" y="3062379"/>
            <a:ext cx="1270265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Errors are acknowledged</a:t>
            </a:r>
            <a:endParaRPr lang="en-US" sz="1750" dirty="0"/>
          </a:p>
        </p:txBody>
      </p:sp>
      <p:sp>
        <p:nvSpPr>
          <p:cNvPr id="6" name="Text 4"/>
          <p:cNvSpPr/>
          <p:nvPr/>
        </p:nvSpPr>
        <p:spPr>
          <a:xfrm>
            <a:off x="1133952" y="3504577"/>
            <a:ext cx="1270265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Errors are result of people doing normal work in normal situations, connected to features of tools, tasks, procedures and environment</a:t>
            </a:r>
            <a:endParaRPr lang="en-US" sz="1750" dirty="0"/>
          </a:p>
        </p:txBody>
      </p:sp>
      <p:sp>
        <p:nvSpPr>
          <p:cNvPr id="7" name="Text 5"/>
          <p:cNvSpPr/>
          <p:nvPr/>
        </p:nvSpPr>
        <p:spPr>
          <a:xfrm>
            <a:off x="1133952" y="4309678"/>
            <a:ext cx="1270265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Focus on explanation of incidents/accidents – not immediate judgement</a:t>
            </a:r>
            <a:endParaRPr lang="en-US" sz="1750" dirty="0"/>
          </a:p>
        </p:txBody>
      </p:sp>
      <p:sp>
        <p:nvSpPr>
          <p:cNvPr id="8" name="Text 6"/>
          <p:cNvSpPr/>
          <p:nvPr/>
        </p:nvSpPr>
        <p:spPr>
          <a:xfrm>
            <a:off x="1133952" y="4751876"/>
            <a:ext cx="1270265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Human Error is Human Behaviour</a:t>
            </a:r>
            <a:endParaRPr lang="en-US" sz="1750" dirty="0"/>
          </a:p>
        </p:txBody>
      </p:sp>
      <p:sp>
        <p:nvSpPr>
          <p:cNvPr id="9" name="Text 7"/>
          <p:cNvSpPr/>
          <p:nvPr/>
        </p:nvSpPr>
        <p:spPr>
          <a:xfrm>
            <a:off x="1133952" y="5194074"/>
            <a:ext cx="1270265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"Work done" vs "Work imagined" (Piper Alpha Disaster)</a:t>
            </a:r>
            <a:endParaRPr lang="en-US" sz="1750" dirty="0"/>
          </a:p>
        </p:txBody>
      </p:sp>
      <p:sp>
        <p:nvSpPr>
          <p:cNvPr id="10" name="Shape 8"/>
          <p:cNvSpPr/>
          <p:nvPr/>
        </p:nvSpPr>
        <p:spPr>
          <a:xfrm>
            <a:off x="793791" y="2416108"/>
            <a:ext cx="30480" cy="3220164"/>
          </a:xfrm>
          <a:prstGeom prst="rect">
            <a:avLst/>
          </a:prstGeom>
          <a:solidFill>
            <a:srgbClr val="007EBD"/>
          </a:solidFill>
          <a:ln/>
        </p:spPr>
        <p:txBody>
          <a:bodyPr/>
          <a:lstStyle/>
          <a:p>
            <a:endParaRPr lang="ru-RU"/>
          </a:p>
        </p:txBody>
      </p:sp>
      <p:sp>
        <p:nvSpPr>
          <p:cNvPr id="11" name="Text 9"/>
          <p:cNvSpPr/>
          <p:nvPr/>
        </p:nvSpPr>
        <p:spPr>
          <a:xfrm>
            <a:off x="793790" y="6098381"/>
            <a:ext cx="13042821" cy="981075"/>
          </a:xfrm>
          <a:prstGeom prst="rect">
            <a:avLst/>
          </a:prstGeom>
          <a:noFill/>
          <a:ln/>
        </p:spPr>
        <p:txBody>
          <a:bodyPr wrap="none" lIns="0" tIns="0" rIns="0" bIns="0" rtlCol="0" anchor="t"/>
          <a:lstStyle/>
          <a:p>
            <a:pPr algn="l" latinLnBrk="1">
              <a:lnSpc>
                <a:spcPts val="2850"/>
              </a:lnSpc>
            </a:pPr>
            <a:r>
              <a:rPr lang="en-US" sz="2800" b="1" dirty="0">
                <a:solidFill>
                  <a:srgbClr val="272525"/>
                </a:solidFill>
                <a:latin typeface="Inter" pitchFamily="34" charset="0"/>
                <a:ea typeface="Inter" pitchFamily="34" charset="-122"/>
                <a:cs typeface="Inter" pitchFamily="34" charset="-120"/>
              </a:rPr>
              <a:t>Human Error is systematically connected to people's tools, </a:t>
            </a:r>
          </a:p>
          <a:p>
            <a:pPr algn="l" latinLnBrk="1">
              <a:lnSpc>
                <a:spcPts val="2850"/>
              </a:lnSpc>
            </a:pPr>
            <a:r>
              <a:rPr lang="en-US" sz="2800" b="1" dirty="0">
                <a:solidFill>
                  <a:srgbClr val="272525"/>
                </a:solidFill>
                <a:latin typeface="Inter" pitchFamily="34" charset="0"/>
                <a:ea typeface="Inter" pitchFamily="34" charset="-122"/>
                <a:cs typeface="Inter" pitchFamily="34" charset="-120"/>
              </a:rPr>
              <a:t>tasks and operating environment</a:t>
            </a:r>
            <a:endParaRPr lang="en-US" sz="2800" b="1" dirty="0"/>
          </a:p>
        </p:txBody>
      </p:sp>
      <p:sp>
        <p:nvSpPr>
          <p:cNvPr id="13" name="Прямоугольник 12">
            <a:extLst>
              <a:ext uri="{FF2B5EF4-FFF2-40B4-BE49-F238E27FC236}">
                <a16:creationId xmlns:a16="http://schemas.microsoft.com/office/drawing/2014/main" id="{AC609ACE-AF7E-60FA-1400-5D4A36C63147}"/>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4" name="Рисунок 13"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00F40F6E-430F-7A3F-2BA9-8BCE9442E45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7921" y="815369"/>
            <a:ext cx="14630400" cy="2835235"/>
          </a:xfrm>
          <a:prstGeom prst="rect">
            <a:avLst/>
          </a:prstGeom>
        </p:spPr>
      </p:pic>
      <p:sp>
        <p:nvSpPr>
          <p:cNvPr id="3" name="Text 0"/>
          <p:cNvSpPr/>
          <p:nvPr/>
        </p:nvSpPr>
        <p:spPr>
          <a:xfrm>
            <a:off x="793790" y="4114800"/>
            <a:ext cx="8229005" cy="744260"/>
          </a:xfrm>
          <a:prstGeom prst="rect">
            <a:avLst/>
          </a:prstGeom>
          <a:noFill/>
          <a:ln/>
        </p:spPr>
        <p:txBody>
          <a:bodyPr wrap="none" lIns="0" tIns="0" rIns="0" bIns="0" rtlCol="0" anchor="t"/>
          <a:lstStyle/>
          <a:p>
            <a:pPr marL="0" indent="0" algn="l">
              <a:lnSpc>
                <a:spcPts val="5850"/>
              </a:lnSpc>
              <a:buNone/>
            </a:pPr>
            <a:r>
              <a:rPr lang="en-US" sz="4000" b="1" dirty="0">
                <a:latin typeface="Aptos" panose="020B0004020202020204" pitchFamily="34" charset="0"/>
                <a:ea typeface="Petrona Bold" pitchFamily="34" charset="-122"/>
                <a:cs typeface="Petrona Bold" pitchFamily="34" charset="-120"/>
              </a:rPr>
              <a:t>CAUSES OF POOR LISTENING</a:t>
            </a:r>
            <a:endParaRPr lang="en-US" sz="4000" b="1" dirty="0">
              <a:latin typeface="Aptos" panose="020B0004020202020204" pitchFamily="34" charset="0"/>
            </a:endParaRPr>
          </a:p>
        </p:txBody>
      </p:sp>
      <p:sp>
        <p:nvSpPr>
          <p:cNvPr id="4" name="Text 1"/>
          <p:cNvSpPr/>
          <p:nvPr/>
        </p:nvSpPr>
        <p:spPr>
          <a:xfrm>
            <a:off x="793790" y="533185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dirty="0">
                <a:solidFill>
                  <a:srgbClr val="272525"/>
                </a:solidFill>
                <a:latin typeface="Inter" pitchFamily="34" charset="0"/>
                <a:ea typeface="Inter" pitchFamily="34" charset="-122"/>
                <a:cs typeface="Inter" pitchFamily="34" charset="-120"/>
              </a:rPr>
              <a:t>Failure to remember that listening is a part of the Two-way Process.</a:t>
            </a:r>
            <a:endParaRPr lang="en-US" dirty="0"/>
          </a:p>
        </p:txBody>
      </p:sp>
      <p:sp>
        <p:nvSpPr>
          <p:cNvPr id="5" name="Text 2"/>
          <p:cNvSpPr/>
          <p:nvPr/>
        </p:nvSpPr>
        <p:spPr>
          <a:xfrm>
            <a:off x="793790" y="613695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272525"/>
                </a:solidFill>
                <a:latin typeface="Inter" pitchFamily="34" charset="0"/>
                <a:ea typeface="Inter" pitchFamily="34" charset="-122"/>
                <a:cs typeface="Inter" pitchFamily="34" charset="-120"/>
              </a:rPr>
              <a:t>Low rating of the other person.Exp Capt+Y FO</a:t>
            </a:r>
            <a:endParaRPr lang="en-US" dirty="0"/>
          </a:p>
        </p:txBody>
      </p:sp>
      <p:sp>
        <p:nvSpPr>
          <p:cNvPr id="6" name="Text 3"/>
          <p:cNvSpPr/>
          <p:nvPr/>
        </p:nvSpPr>
        <p:spPr>
          <a:xfrm>
            <a:off x="793790" y="657915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272525"/>
                </a:solidFill>
                <a:latin typeface="Inter" pitchFamily="34" charset="0"/>
                <a:ea typeface="Inter" pitchFamily="34" charset="-122"/>
                <a:cs typeface="Inter" pitchFamily="34" charset="-120"/>
              </a:rPr>
              <a:t>The emotional state of the listener.</a:t>
            </a:r>
            <a:endParaRPr lang="en-US" dirty="0"/>
          </a:p>
        </p:txBody>
      </p:sp>
      <p:sp>
        <p:nvSpPr>
          <p:cNvPr id="7" name="Text 4"/>
          <p:cNvSpPr/>
          <p:nvPr/>
        </p:nvSpPr>
        <p:spPr>
          <a:xfrm>
            <a:off x="7599521" y="533185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272525"/>
                </a:solidFill>
                <a:latin typeface="Inter" pitchFamily="34" charset="0"/>
                <a:ea typeface="Inter" pitchFamily="34" charset="-122"/>
                <a:cs typeface="Inter" pitchFamily="34" charset="-120"/>
              </a:rPr>
              <a:t>Evade what is difficult or unwelcome.</a:t>
            </a:r>
            <a:endParaRPr lang="en-US" dirty="0"/>
          </a:p>
        </p:txBody>
      </p:sp>
      <p:sp>
        <p:nvSpPr>
          <p:cNvPr id="8" name="Text 5"/>
          <p:cNvSpPr/>
          <p:nvPr/>
        </p:nvSpPr>
        <p:spPr>
          <a:xfrm>
            <a:off x="7599521" y="5774055"/>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dirty="0">
                <a:solidFill>
                  <a:srgbClr val="272525"/>
                </a:solidFill>
                <a:latin typeface="Inter" pitchFamily="34" charset="0"/>
                <a:ea typeface="Inter" pitchFamily="34" charset="-122"/>
                <a:cs typeface="Inter" pitchFamily="34" charset="-120"/>
              </a:rPr>
              <a:t>Impatience. – "projecting"…leads to misunderstanding and every often wasted effort on the part of the listener.</a:t>
            </a:r>
            <a:endParaRPr lang="en-US" dirty="0"/>
          </a:p>
        </p:txBody>
      </p:sp>
      <p:sp>
        <p:nvSpPr>
          <p:cNvPr id="9" name="Прямоугольник 8">
            <a:extLst>
              <a:ext uri="{FF2B5EF4-FFF2-40B4-BE49-F238E27FC236}">
                <a16:creationId xmlns:a16="http://schemas.microsoft.com/office/drawing/2014/main" id="{C0B54888-D8D8-F8C9-5FA8-51445C2FFFF2}"/>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2" name="Рисунок 1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DE968204-552B-0109-5008-3D39FFF6648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01688"/>
            <a:ext cx="7571780" cy="744260"/>
          </a:xfrm>
          <a:prstGeom prst="rect">
            <a:avLst/>
          </a:prstGeom>
          <a:noFill/>
          <a:ln/>
        </p:spPr>
        <p:txBody>
          <a:bodyPr wrap="none" lIns="0" tIns="0" rIns="0" bIns="0" rtlCol="0" anchor="t"/>
          <a:lstStyle/>
          <a:p>
            <a:pPr marL="0" indent="0" algn="l">
              <a:lnSpc>
                <a:spcPts val="5850"/>
              </a:lnSpc>
              <a:buNone/>
            </a:pPr>
            <a:r>
              <a:rPr lang="en-US" sz="4000" b="1" dirty="0">
                <a:solidFill>
                  <a:srgbClr val="000000"/>
                </a:solidFill>
                <a:latin typeface="Aptos" panose="020B0004020202020204" pitchFamily="34" charset="0"/>
                <a:ea typeface="Petrona Bold" pitchFamily="34" charset="-122"/>
                <a:cs typeface="Petrona Bold" pitchFamily="34" charset="-120"/>
              </a:rPr>
              <a:t>HOW TO LISTEN ACTIVELY</a:t>
            </a:r>
            <a:endParaRPr lang="en-US" sz="4000" b="1" dirty="0">
              <a:latin typeface="Aptos" panose="020B0004020202020204" pitchFamily="34" charset="0"/>
            </a:endParaRPr>
          </a:p>
        </p:txBody>
      </p:sp>
      <p:pic>
        <p:nvPicPr>
          <p:cNvPr id="3" name="Image 0" descr="preencoded.png"/>
          <p:cNvPicPr>
            <a:picLocks noChangeAspect="1"/>
          </p:cNvPicPr>
          <p:nvPr/>
        </p:nvPicPr>
        <p:blipFill>
          <a:blip r:embed="rId3"/>
          <a:stretch>
            <a:fillRect/>
          </a:stretch>
        </p:blipFill>
        <p:spPr>
          <a:xfrm>
            <a:off x="798513" y="2623990"/>
            <a:ext cx="680442" cy="680442"/>
          </a:xfrm>
          <a:prstGeom prst="rect">
            <a:avLst/>
          </a:prstGeom>
        </p:spPr>
      </p:pic>
      <p:sp>
        <p:nvSpPr>
          <p:cNvPr id="4" name="Text 1"/>
          <p:cNvSpPr/>
          <p:nvPr/>
        </p:nvSpPr>
        <p:spPr>
          <a:xfrm>
            <a:off x="1762443" y="281532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ECHO</a:t>
            </a:r>
            <a:endParaRPr lang="en-US" sz="2300" dirty="0">
              <a:latin typeface="Aptos" panose="020B0004020202020204" pitchFamily="34" charset="0"/>
            </a:endParaRPr>
          </a:p>
        </p:txBody>
      </p:sp>
      <p:pic>
        <p:nvPicPr>
          <p:cNvPr id="5" name="Image 1" descr="preencoded.png"/>
          <p:cNvPicPr>
            <a:picLocks noChangeAspect="1"/>
          </p:cNvPicPr>
          <p:nvPr/>
        </p:nvPicPr>
        <p:blipFill>
          <a:blip r:embed="rId4"/>
          <a:stretch>
            <a:fillRect/>
          </a:stretch>
        </p:blipFill>
        <p:spPr>
          <a:xfrm>
            <a:off x="7461607" y="2623990"/>
            <a:ext cx="680442" cy="680442"/>
          </a:xfrm>
          <a:prstGeom prst="rect">
            <a:avLst/>
          </a:prstGeom>
        </p:spPr>
      </p:pic>
      <p:sp>
        <p:nvSpPr>
          <p:cNvPr id="6" name="Text 2"/>
          <p:cNvSpPr/>
          <p:nvPr/>
        </p:nvSpPr>
        <p:spPr>
          <a:xfrm>
            <a:off x="8425537" y="281532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REFORMULATION</a:t>
            </a:r>
            <a:endParaRPr lang="en-US" sz="2300" dirty="0">
              <a:latin typeface="Aptos" panose="020B0004020202020204" pitchFamily="34" charset="0"/>
            </a:endParaRPr>
          </a:p>
        </p:txBody>
      </p:sp>
      <p:pic>
        <p:nvPicPr>
          <p:cNvPr id="7" name="Image 2" descr="preencoded.png"/>
          <p:cNvPicPr>
            <a:picLocks noChangeAspect="1"/>
          </p:cNvPicPr>
          <p:nvPr/>
        </p:nvPicPr>
        <p:blipFill>
          <a:blip r:embed="rId5"/>
          <a:stretch>
            <a:fillRect/>
          </a:stretch>
        </p:blipFill>
        <p:spPr>
          <a:xfrm>
            <a:off x="798513" y="3758061"/>
            <a:ext cx="680442" cy="680442"/>
          </a:xfrm>
          <a:prstGeom prst="rect">
            <a:avLst/>
          </a:prstGeom>
        </p:spPr>
      </p:pic>
      <p:sp>
        <p:nvSpPr>
          <p:cNvPr id="8" name="Text 3"/>
          <p:cNvSpPr/>
          <p:nvPr/>
        </p:nvSpPr>
        <p:spPr>
          <a:xfrm>
            <a:off x="1762443" y="394939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OBSERVATION</a:t>
            </a:r>
            <a:endParaRPr lang="en-US" sz="2300" dirty="0">
              <a:latin typeface="Aptos" panose="020B0004020202020204" pitchFamily="34" charset="0"/>
            </a:endParaRPr>
          </a:p>
        </p:txBody>
      </p:sp>
      <p:pic>
        <p:nvPicPr>
          <p:cNvPr id="9" name="Image 3" descr="preencoded.png"/>
          <p:cNvPicPr>
            <a:picLocks noChangeAspect="1"/>
          </p:cNvPicPr>
          <p:nvPr/>
        </p:nvPicPr>
        <p:blipFill>
          <a:blip r:embed="rId6"/>
          <a:stretch>
            <a:fillRect/>
          </a:stretch>
        </p:blipFill>
        <p:spPr>
          <a:xfrm>
            <a:off x="7461607" y="3758061"/>
            <a:ext cx="680442" cy="680442"/>
          </a:xfrm>
          <a:prstGeom prst="rect">
            <a:avLst/>
          </a:prstGeom>
        </p:spPr>
      </p:pic>
      <p:sp>
        <p:nvSpPr>
          <p:cNvPr id="10" name="Text 4"/>
          <p:cNvSpPr/>
          <p:nvPr/>
        </p:nvSpPr>
        <p:spPr>
          <a:xfrm>
            <a:off x="8425537" y="3949394"/>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REINFORCEMENT</a:t>
            </a:r>
            <a:endParaRPr lang="en-US" sz="2300" dirty="0">
              <a:latin typeface="Aptos" panose="020B0004020202020204" pitchFamily="34" charset="0"/>
            </a:endParaRPr>
          </a:p>
        </p:txBody>
      </p:sp>
      <p:pic>
        <p:nvPicPr>
          <p:cNvPr id="11" name="Image 4" descr="preencoded.png"/>
          <p:cNvPicPr>
            <a:picLocks noChangeAspect="1"/>
          </p:cNvPicPr>
          <p:nvPr/>
        </p:nvPicPr>
        <p:blipFill>
          <a:blip r:embed="rId7"/>
          <a:stretch>
            <a:fillRect/>
          </a:stretch>
        </p:blipFill>
        <p:spPr>
          <a:xfrm>
            <a:off x="798513" y="4892131"/>
            <a:ext cx="680442" cy="680442"/>
          </a:xfrm>
          <a:prstGeom prst="rect">
            <a:avLst/>
          </a:prstGeom>
        </p:spPr>
      </p:pic>
      <p:sp>
        <p:nvSpPr>
          <p:cNvPr id="12" name="Text 5"/>
          <p:cNvSpPr/>
          <p:nvPr/>
        </p:nvSpPr>
        <p:spPr>
          <a:xfrm>
            <a:off x="1762443" y="5083465"/>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EYE CONTACT</a:t>
            </a:r>
            <a:endParaRPr lang="en-US" sz="2300" dirty="0">
              <a:latin typeface="Aptos" panose="020B0004020202020204" pitchFamily="34" charset="0"/>
            </a:endParaRPr>
          </a:p>
        </p:txBody>
      </p:sp>
      <p:pic>
        <p:nvPicPr>
          <p:cNvPr id="13" name="Image 5" descr="preencoded.png"/>
          <p:cNvPicPr>
            <a:picLocks noChangeAspect="1"/>
          </p:cNvPicPr>
          <p:nvPr/>
        </p:nvPicPr>
        <p:blipFill>
          <a:blip r:embed="rId8"/>
          <a:stretch>
            <a:fillRect/>
          </a:stretch>
        </p:blipFill>
        <p:spPr>
          <a:xfrm>
            <a:off x="7461607" y="4892131"/>
            <a:ext cx="680442" cy="680442"/>
          </a:xfrm>
          <a:prstGeom prst="rect">
            <a:avLst/>
          </a:prstGeom>
        </p:spPr>
      </p:pic>
      <p:sp>
        <p:nvSpPr>
          <p:cNvPr id="14" name="Text 6"/>
          <p:cNvSpPr/>
          <p:nvPr/>
        </p:nvSpPr>
        <p:spPr>
          <a:xfrm>
            <a:off x="8425537" y="5083465"/>
            <a:ext cx="2977039" cy="372070"/>
          </a:xfrm>
          <a:prstGeom prst="rect">
            <a:avLst/>
          </a:prstGeom>
          <a:noFill/>
          <a:ln/>
        </p:spPr>
        <p:txBody>
          <a:bodyPr wrap="none" lIns="0" tIns="0" rIns="0" bIns="0" rtlCol="0" anchor="t"/>
          <a:lstStyle/>
          <a:p>
            <a:pPr marL="0" indent="0" algn="l">
              <a:lnSpc>
                <a:spcPts val="2900"/>
              </a:lnSpc>
              <a:buNone/>
            </a:pPr>
            <a:r>
              <a:rPr lang="en-US" sz="2300" dirty="0">
                <a:solidFill>
                  <a:srgbClr val="272525"/>
                </a:solidFill>
                <a:latin typeface="Aptos" panose="020B0004020202020204" pitchFamily="34" charset="0"/>
                <a:ea typeface="Petrona Bold" pitchFamily="34" charset="-122"/>
                <a:cs typeface="Petrona Bold" pitchFamily="34" charset="-120"/>
              </a:rPr>
              <a:t>BODY POSTURE</a:t>
            </a:r>
            <a:endParaRPr lang="en-US" sz="2300" dirty="0">
              <a:latin typeface="Aptos" panose="020B0004020202020204" pitchFamily="34" charset="0"/>
            </a:endParaRPr>
          </a:p>
        </p:txBody>
      </p:sp>
      <p:sp>
        <p:nvSpPr>
          <p:cNvPr id="15" name="Прямоугольник 14">
            <a:extLst>
              <a:ext uri="{FF2B5EF4-FFF2-40B4-BE49-F238E27FC236}">
                <a16:creationId xmlns:a16="http://schemas.microsoft.com/office/drawing/2014/main" id="{B25AC9FA-596C-C7EF-C52D-FC352CF9AAFA}"/>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7" name="Рисунок 16"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A50776E0-55CC-D2FE-DEFB-ADC73D09A639}"/>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798513" y="812833"/>
            <a:ext cx="8216741" cy="744260"/>
          </a:xfrm>
          <a:prstGeom prst="rect">
            <a:avLst/>
          </a:prstGeom>
          <a:noFill/>
          <a:ln/>
        </p:spPr>
        <p:txBody>
          <a:bodyPr wrap="none" lIns="0" tIns="0" rIns="0" bIns="0" rtlCol="0" anchor="t"/>
          <a:lstStyle/>
          <a:p>
            <a:pPr marL="0" indent="0" algn="l">
              <a:buNone/>
            </a:pPr>
            <a:r>
              <a:rPr lang="en-US" sz="4000" b="1" dirty="0">
                <a:latin typeface="Aptos" panose="020B0004020202020204" pitchFamily="34" charset="0"/>
                <a:ea typeface="Petrona Bold" pitchFamily="34" charset="-122"/>
                <a:cs typeface="Petrona Bold" pitchFamily="34" charset="-120"/>
              </a:rPr>
              <a:t>TEMWORK</a:t>
            </a:r>
            <a:endParaRPr lang="en-US" sz="4000" dirty="0">
              <a:latin typeface="Aptos" panose="020B0004020202020204" pitchFamily="34" charset="0"/>
            </a:endParaRPr>
          </a:p>
        </p:txBody>
      </p:sp>
      <p:sp>
        <p:nvSpPr>
          <p:cNvPr id="5" name="Text 2"/>
          <p:cNvSpPr/>
          <p:nvPr/>
        </p:nvSpPr>
        <p:spPr>
          <a:xfrm>
            <a:off x="798513" y="1971790"/>
            <a:ext cx="13042821" cy="1964293"/>
          </a:xfrm>
          <a:prstGeom prst="rect">
            <a:avLst/>
          </a:prstGeom>
          <a:noFill/>
          <a:ln/>
        </p:spPr>
        <p:txBody>
          <a:bodyPr wrap="square" lIns="0" tIns="0" rIns="0" bIns="0" rtlCol="0" anchor="t"/>
          <a:lstStyle/>
          <a:p>
            <a:pPr marL="0" indent="0" algn="l">
              <a:lnSpc>
                <a:spcPts val="4650"/>
              </a:lnSpc>
              <a:buNone/>
            </a:pPr>
            <a:r>
              <a:rPr lang="en-US" sz="3200" dirty="0">
                <a:solidFill>
                  <a:srgbClr val="000000"/>
                </a:solidFill>
                <a:latin typeface="Aptos" panose="020B0004020202020204" pitchFamily="34" charset="0"/>
                <a:ea typeface="Petrona Bold" pitchFamily="34" charset="-122"/>
                <a:cs typeface="Petrona Bold" pitchFamily="34" charset="-120"/>
              </a:rPr>
              <a:t>Problems of leadership and loss of proper employees //crew coordination have been specifically identified as causal or contributing factors in numerous incidents and accidents. i.e.</a:t>
            </a:r>
            <a:endParaRPr lang="en-US" sz="3200" dirty="0">
              <a:latin typeface="Aptos" panose="020B0004020202020204" pitchFamily="34" charset="0"/>
            </a:endParaRPr>
          </a:p>
        </p:txBody>
      </p:sp>
      <p:sp>
        <p:nvSpPr>
          <p:cNvPr id="6" name="Text 3"/>
          <p:cNvSpPr/>
          <p:nvPr/>
        </p:nvSpPr>
        <p:spPr>
          <a:xfrm>
            <a:off x="798513" y="417830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272525"/>
                </a:solidFill>
                <a:latin typeface="Inter" pitchFamily="34" charset="0"/>
                <a:ea typeface="Inter" pitchFamily="34" charset="-122"/>
                <a:cs typeface="Inter" pitchFamily="34" charset="-120"/>
              </a:rPr>
              <a:t>Lack of support</a:t>
            </a:r>
            <a:endParaRPr lang="en-US" dirty="0"/>
          </a:p>
        </p:txBody>
      </p:sp>
      <p:sp>
        <p:nvSpPr>
          <p:cNvPr id="7" name="Text 4"/>
          <p:cNvSpPr/>
          <p:nvPr/>
        </p:nvSpPr>
        <p:spPr>
          <a:xfrm>
            <a:off x="798513" y="462049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272525"/>
                </a:solidFill>
                <a:latin typeface="Inter" pitchFamily="34" charset="0"/>
                <a:ea typeface="Inter" pitchFamily="34" charset="-122"/>
                <a:cs typeface="Inter" pitchFamily="34" charset="-120"/>
              </a:rPr>
              <a:t>S.O.P'S ignored</a:t>
            </a:r>
            <a:endParaRPr lang="en-US" dirty="0"/>
          </a:p>
        </p:txBody>
      </p:sp>
      <p:sp>
        <p:nvSpPr>
          <p:cNvPr id="8" name="Text 5"/>
          <p:cNvSpPr/>
          <p:nvPr/>
        </p:nvSpPr>
        <p:spPr>
          <a:xfrm>
            <a:off x="798513" y="5062697"/>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272525"/>
                </a:solidFill>
                <a:latin typeface="Inter" pitchFamily="34" charset="0"/>
                <a:ea typeface="Inter" pitchFamily="34" charset="-122"/>
                <a:cs typeface="Inter" pitchFamily="34" charset="-120"/>
              </a:rPr>
              <a:t>Stress Problems</a:t>
            </a:r>
            <a:endParaRPr lang="en-US" dirty="0"/>
          </a:p>
        </p:txBody>
      </p:sp>
      <p:sp>
        <p:nvSpPr>
          <p:cNvPr id="9" name="Text 6"/>
          <p:cNvSpPr/>
          <p:nvPr/>
        </p:nvSpPr>
        <p:spPr>
          <a:xfrm>
            <a:off x="798513" y="5504895"/>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272525"/>
                </a:solidFill>
                <a:latin typeface="Inter" pitchFamily="34" charset="0"/>
                <a:ea typeface="Inter" pitchFamily="34" charset="-122"/>
                <a:cs typeface="Inter" pitchFamily="34" charset="-120"/>
              </a:rPr>
              <a:t>Judgment problems</a:t>
            </a:r>
            <a:endParaRPr lang="en-US" dirty="0"/>
          </a:p>
        </p:txBody>
      </p:sp>
      <p:sp>
        <p:nvSpPr>
          <p:cNvPr id="10" name="Text 7"/>
          <p:cNvSpPr/>
          <p:nvPr/>
        </p:nvSpPr>
        <p:spPr>
          <a:xfrm>
            <a:off x="798513" y="59470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272525"/>
                </a:solidFill>
                <a:latin typeface="Inter" pitchFamily="34" charset="0"/>
                <a:ea typeface="Inter" pitchFamily="34" charset="-122"/>
                <a:cs typeface="Inter" pitchFamily="34" charset="-120"/>
              </a:rPr>
              <a:t>Emotional problems</a:t>
            </a:r>
            <a:endParaRPr lang="en-US" dirty="0"/>
          </a:p>
        </p:txBody>
      </p:sp>
      <p:sp>
        <p:nvSpPr>
          <p:cNvPr id="11" name="Text 8"/>
          <p:cNvSpPr/>
          <p:nvPr/>
        </p:nvSpPr>
        <p:spPr>
          <a:xfrm>
            <a:off x="798513" y="638929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dirty="0">
                <a:solidFill>
                  <a:srgbClr val="272525"/>
                </a:solidFill>
                <a:latin typeface="Inter" pitchFamily="34" charset="0"/>
                <a:ea typeface="Inter" pitchFamily="34" charset="-122"/>
                <a:cs typeface="Inter" pitchFamily="34" charset="-120"/>
              </a:rPr>
              <a:t>Get-home-it is</a:t>
            </a:r>
            <a:endParaRPr lang="en-US" dirty="0"/>
          </a:p>
        </p:txBody>
      </p:sp>
      <p:sp>
        <p:nvSpPr>
          <p:cNvPr id="12" name="Прямоугольник 11">
            <a:extLst>
              <a:ext uri="{FF2B5EF4-FFF2-40B4-BE49-F238E27FC236}">
                <a16:creationId xmlns:a16="http://schemas.microsoft.com/office/drawing/2014/main" id="{A1D79132-640C-4193-000A-27C4ECD0ECC6}"/>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3" name="Рисунок 2"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37DA4A72-792C-5992-7E17-F69487096B2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BCD6AB11-CF68-A5E0-C0F6-8BABEC375761}"/>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17" name="Picture 2">
            <a:extLst>
              <a:ext uri="{FF2B5EF4-FFF2-40B4-BE49-F238E27FC236}">
                <a16:creationId xmlns:a16="http://schemas.microsoft.com/office/drawing/2014/main" id="{67C2010E-13AE-B73F-5958-89C88583D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262" y="2615585"/>
            <a:ext cx="64579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3">
            <a:extLst>
              <a:ext uri="{FF2B5EF4-FFF2-40B4-BE49-F238E27FC236}">
                <a16:creationId xmlns:a16="http://schemas.microsoft.com/office/drawing/2014/main" id="{D05B1307-D993-173A-B4A7-F63048D167FB}"/>
              </a:ext>
            </a:extLst>
          </p:cNvPr>
          <p:cNvSpPr>
            <a:spLocks noChangeArrowheads="1"/>
          </p:cNvSpPr>
          <p:nvPr/>
        </p:nvSpPr>
        <p:spPr bwMode="auto">
          <a:xfrm>
            <a:off x="2743200" y="939185"/>
            <a:ext cx="9144000" cy="6858000"/>
          </a:xfrm>
          <a:prstGeom prst="rect">
            <a:avLst/>
          </a:prstGeom>
          <a:blipFill dpi="0" rotWithShape="0">
            <a:blip r:embed="rId4"/>
            <a:srcRect/>
            <a:stretch>
              <a:fillRect/>
            </a:stretch>
          </a:blipFill>
          <a:ln w="9525">
            <a:solidFill>
              <a:srgbClr val="FFFFFF"/>
            </a:solidFill>
            <a:miter lim="800000"/>
            <a:headEnd/>
            <a:tailEnd/>
          </a:ln>
        </p:spPr>
        <p:txBody>
          <a:bodyP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800">
                <a:solidFill>
                  <a:srgbClr val="000000"/>
                </a:solidFill>
                <a:latin typeface="Tahoma" panose="020B0604030504040204" pitchFamily="34" charset="0"/>
                <a:ea typeface="宋体" panose="02010600030101010101" pitchFamily="2" charset="-122"/>
              </a:rPr>
              <a:t>cl</a:t>
            </a:r>
          </a:p>
        </p:txBody>
      </p:sp>
      <p:sp>
        <p:nvSpPr>
          <p:cNvPr id="19" name="Text Box 4">
            <a:extLst>
              <a:ext uri="{FF2B5EF4-FFF2-40B4-BE49-F238E27FC236}">
                <a16:creationId xmlns:a16="http://schemas.microsoft.com/office/drawing/2014/main" id="{C300E5E3-4B19-2BAF-CA4F-B742A2166B0E}"/>
              </a:ext>
            </a:extLst>
          </p:cNvPr>
          <p:cNvSpPr txBox="1">
            <a:spLocks noChangeArrowheads="1"/>
          </p:cNvSpPr>
          <p:nvPr/>
        </p:nvSpPr>
        <p:spPr bwMode="auto">
          <a:xfrm>
            <a:off x="5121275" y="3720486"/>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endParaRPr lang="en-US" altLang="en-US" sz="1800">
              <a:latin typeface="Tahoma" panose="020B0604030504040204" pitchFamily="34" charset="0"/>
              <a:ea typeface="宋体" panose="02010600030101010101" pitchFamily="2" charset="-122"/>
            </a:endParaRPr>
          </a:p>
        </p:txBody>
      </p:sp>
      <p:sp>
        <p:nvSpPr>
          <p:cNvPr id="20" name="Text Box 5">
            <a:extLst>
              <a:ext uri="{FF2B5EF4-FFF2-40B4-BE49-F238E27FC236}">
                <a16:creationId xmlns:a16="http://schemas.microsoft.com/office/drawing/2014/main" id="{C4A6393B-370F-4D88-65A0-05F5D6C7CFFB}"/>
              </a:ext>
            </a:extLst>
          </p:cNvPr>
          <p:cNvSpPr txBox="1">
            <a:spLocks noChangeArrowheads="1"/>
          </p:cNvSpPr>
          <p:nvPr/>
        </p:nvSpPr>
        <p:spPr bwMode="auto">
          <a:xfrm>
            <a:off x="2705139" y="2064724"/>
            <a:ext cx="553998" cy="1152525"/>
          </a:xfrm>
          <a:prstGeom prst="rect">
            <a:avLst/>
          </a:prstGeom>
          <a:solidFill>
            <a:srgbClr val="3399FF"/>
          </a:solidFill>
          <a:ln>
            <a:noFill/>
          </a:ln>
          <a:effectLst/>
        </p:spPr>
        <p:txBody>
          <a:bodyPr vert="eaVert">
            <a:spAutoFit/>
          </a:bodyPr>
          <a:lstStyle/>
          <a:p>
            <a:pPr eaLnBrk="1" hangingPunct="1">
              <a:spcBef>
                <a:spcPct val="50000"/>
              </a:spcBef>
              <a:defRPr/>
            </a:pPr>
            <a:r>
              <a:rPr lang="en-US" altLang="zh-CN" sz="2400" b="1">
                <a:solidFill>
                  <a:srgbClr val="000000"/>
                </a:solidFill>
                <a:effectLst>
                  <a:outerShdw blurRad="38100" dist="38100" dir="2700000" algn="tl">
                    <a:srgbClr val="FFFFFF"/>
                  </a:outerShdw>
                </a:effectLst>
                <a:latin typeface="Tahoma" panose="020B0604030504040204" pitchFamily="34" charset="0"/>
                <a:ea typeface="宋体" panose="02010600030101010101" pitchFamily="2" charset="-122"/>
              </a:rPr>
              <a:t>LOAD</a:t>
            </a:r>
          </a:p>
        </p:txBody>
      </p:sp>
      <p:sp>
        <p:nvSpPr>
          <p:cNvPr id="21" name="Text Box 6">
            <a:extLst>
              <a:ext uri="{FF2B5EF4-FFF2-40B4-BE49-F238E27FC236}">
                <a16:creationId xmlns:a16="http://schemas.microsoft.com/office/drawing/2014/main" id="{D9FC5BEC-56A0-563B-A44C-AE19B15EEDD0}"/>
              </a:ext>
            </a:extLst>
          </p:cNvPr>
          <p:cNvSpPr txBox="1">
            <a:spLocks noChangeArrowheads="1"/>
          </p:cNvSpPr>
          <p:nvPr/>
        </p:nvSpPr>
        <p:spPr bwMode="auto">
          <a:xfrm>
            <a:off x="6345237" y="6816110"/>
            <a:ext cx="1081088" cy="457200"/>
          </a:xfrm>
          <a:prstGeom prst="rect">
            <a:avLst/>
          </a:prstGeom>
          <a:solidFill>
            <a:srgbClr val="3399FF"/>
          </a:solidFill>
          <a:ln>
            <a:noFill/>
          </a:ln>
          <a:effectLst/>
        </p:spPr>
        <p:txBody>
          <a:bodyPr>
            <a:spAutoFit/>
          </a:bodyPr>
          <a:lstStyle/>
          <a:p>
            <a:pPr eaLnBrk="1" hangingPunct="1">
              <a:spcBef>
                <a:spcPct val="50000"/>
              </a:spcBef>
              <a:defRPr/>
            </a:pPr>
            <a:r>
              <a:rPr lang="en-US" altLang="zh-CN" sz="2400" b="1">
                <a:solidFill>
                  <a:srgbClr val="000000"/>
                </a:solidFill>
                <a:effectLst>
                  <a:outerShdw blurRad="38100" dist="38100" dir="2700000" algn="tl">
                    <a:srgbClr val="FFFFFF"/>
                  </a:outerShdw>
                </a:effectLst>
                <a:latin typeface="Tahoma" panose="020B0604030504040204" pitchFamily="34" charset="0"/>
                <a:ea typeface="宋体" panose="02010600030101010101" pitchFamily="2" charset="-122"/>
              </a:rPr>
              <a:t>TIME</a:t>
            </a:r>
          </a:p>
        </p:txBody>
      </p:sp>
      <p:sp>
        <p:nvSpPr>
          <p:cNvPr id="22" name="Text Box 7">
            <a:extLst>
              <a:ext uri="{FF2B5EF4-FFF2-40B4-BE49-F238E27FC236}">
                <a16:creationId xmlns:a16="http://schemas.microsoft.com/office/drawing/2014/main" id="{95941456-84CE-E485-B7EC-CCDF14497FE9}"/>
              </a:ext>
            </a:extLst>
          </p:cNvPr>
          <p:cNvSpPr txBox="1">
            <a:spLocks noChangeArrowheads="1"/>
          </p:cNvSpPr>
          <p:nvPr/>
        </p:nvSpPr>
        <p:spPr bwMode="auto">
          <a:xfrm>
            <a:off x="2709863" y="3576024"/>
            <a:ext cx="1979613" cy="830997"/>
          </a:xfrm>
          <a:prstGeom prst="rect">
            <a:avLst/>
          </a:prstGeom>
          <a:solidFill>
            <a:srgbClr val="33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Tx/>
              <a:buSzTx/>
              <a:buFontTx/>
              <a:buNone/>
            </a:pPr>
            <a:r>
              <a:rPr lang="en-US" altLang="zh-CN" sz="2400">
                <a:solidFill>
                  <a:srgbClr val="000000"/>
                </a:solidFill>
                <a:latin typeface="Tahoma" panose="020B0604030504040204" pitchFamily="34" charset="0"/>
                <a:ea typeface="宋体" panose="02010600030101010101" pitchFamily="2" charset="-122"/>
              </a:rPr>
              <a:t>Performance requirements</a:t>
            </a:r>
          </a:p>
        </p:txBody>
      </p:sp>
      <p:sp>
        <p:nvSpPr>
          <p:cNvPr id="23" name="Text Box 8">
            <a:extLst>
              <a:ext uri="{FF2B5EF4-FFF2-40B4-BE49-F238E27FC236}">
                <a16:creationId xmlns:a16="http://schemas.microsoft.com/office/drawing/2014/main" id="{F3CCCEEB-5BE7-706B-EF73-44401A25C66C}"/>
              </a:ext>
            </a:extLst>
          </p:cNvPr>
          <p:cNvSpPr txBox="1">
            <a:spLocks noChangeArrowheads="1"/>
          </p:cNvSpPr>
          <p:nvPr/>
        </p:nvSpPr>
        <p:spPr bwMode="auto">
          <a:xfrm>
            <a:off x="5265738" y="2496524"/>
            <a:ext cx="2232025" cy="830997"/>
          </a:xfrm>
          <a:prstGeom prst="rect">
            <a:avLst/>
          </a:prstGeom>
          <a:solidFill>
            <a:srgbClr val="3399FF"/>
          </a:solidFill>
          <a:ln>
            <a:noFill/>
          </a:ln>
          <a:effectLst/>
        </p:spPr>
        <p:txBody>
          <a:bodyPr>
            <a:spAutoFit/>
          </a:bodyPr>
          <a:lstStyle/>
          <a:p>
            <a:pPr eaLnBrk="1" hangingPunct="1">
              <a:spcBef>
                <a:spcPct val="50000"/>
              </a:spcBef>
              <a:defRPr/>
            </a:pPr>
            <a:r>
              <a:rPr lang="en-US" altLang="zh-CN" sz="2400" b="1">
                <a:solidFill>
                  <a:srgbClr val="FFCC00"/>
                </a:solidFill>
                <a:effectLst>
                  <a:outerShdw blurRad="38100" dist="38100" dir="2700000" algn="tl">
                    <a:srgbClr val="000000"/>
                  </a:outerShdw>
                </a:effectLst>
                <a:latin typeface="Tahoma" panose="020B0604030504040204" pitchFamily="34" charset="0"/>
                <a:ea typeface="宋体" panose="02010600030101010101" pitchFamily="2" charset="-122"/>
              </a:rPr>
              <a:t>Extra load performance</a:t>
            </a:r>
          </a:p>
        </p:txBody>
      </p:sp>
      <p:sp>
        <p:nvSpPr>
          <p:cNvPr id="24" name="Text Box 9">
            <a:extLst>
              <a:ext uri="{FF2B5EF4-FFF2-40B4-BE49-F238E27FC236}">
                <a16:creationId xmlns:a16="http://schemas.microsoft.com/office/drawing/2014/main" id="{86614EBF-F16A-0C8E-824F-BE1205362A6F}"/>
              </a:ext>
            </a:extLst>
          </p:cNvPr>
          <p:cNvSpPr txBox="1">
            <a:spLocks noChangeArrowheads="1"/>
          </p:cNvSpPr>
          <p:nvPr/>
        </p:nvSpPr>
        <p:spPr bwMode="auto">
          <a:xfrm>
            <a:off x="3321051" y="1128098"/>
            <a:ext cx="2592387" cy="457200"/>
          </a:xfrm>
          <a:prstGeom prst="rect">
            <a:avLst/>
          </a:prstGeom>
          <a:solidFill>
            <a:srgbClr val="3399FF"/>
          </a:solidFill>
          <a:ln>
            <a:noFill/>
          </a:ln>
          <a:effectLst/>
        </p:spPr>
        <p:txBody>
          <a:bodyPr>
            <a:spAutoFit/>
          </a:bodyPr>
          <a:lstStyle/>
          <a:p>
            <a:pPr eaLnBrk="1" hangingPunct="1">
              <a:spcBef>
                <a:spcPct val="50000"/>
              </a:spcBef>
              <a:defRPr/>
            </a:pPr>
            <a:r>
              <a:rPr lang="en-US" altLang="zh-CN" sz="2400" b="1">
                <a:solidFill>
                  <a:srgbClr val="000000"/>
                </a:solidFill>
                <a:effectLst>
                  <a:outerShdw blurRad="38100" dist="38100" dir="2700000" algn="tl">
                    <a:srgbClr val="FFFFFF"/>
                  </a:outerShdw>
                </a:effectLst>
                <a:latin typeface="Tahoma" panose="020B0604030504040204" pitchFamily="34" charset="0"/>
                <a:ea typeface="宋体" panose="02010600030101010101" pitchFamily="2" charset="-122"/>
              </a:rPr>
              <a:t>Pilot</a:t>
            </a:r>
            <a:r>
              <a:rPr lang="en-US" altLang="zh-CN" sz="2400" b="1">
                <a:solidFill>
                  <a:srgbClr val="000000"/>
                </a:solidFill>
                <a:effectLst>
                  <a:outerShdw blurRad="38100" dist="38100" dir="2700000" algn="tl">
                    <a:srgbClr val="FFFFFF"/>
                  </a:outerShdw>
                </a:effectLst>
                <a:ea typeface="宋体" panose="02010600030101010101" pitchFamily="2" charset="-122"/>
              </a:rPr>
              <a:t>’</a:t>
            </a:r>
            <a:r>
              <a:rPr lang="en-US" altLang="zh-CN" sz="2400" b="1">
                <a:solidFill>
                  <a:srgbClr val="000000"/>
                </a:solidFill>
                <a:effectLst>
                  <a:outerShdw blurRad="38100" dist="38100" dir="2700000" algn="tl">
                    <a:srgbClr val="FFFFFF"/>
                  </a:outerShdw>
                </a:effectLst>
                <a:latin typeface="Tahoma" panose="020B0604030504040204" pitchFamily="34" charset="0"/>
                <a:ea typeface="宋体" panose="02010600030101010101" pitchFamily="2" charset="-122"/>
              </a:rPr>
              <a:t>s ability</a:t>
            </a:r>
          </a:p>
        </p:txBody>
      </p:sp>
      <p:pic>
        <p:nvPicPr>
          <p:cNvPr id="3" name="Рисунок 2"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6F57CC4D-01FD-F5E2-1D98-69A4F1BEAFB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01410" y="801688"/>
            <a:ext cx="6669286" cy="744260"/>
          </a:xfrm>
          <a:prstGeom prst="rect">
            <a:avLst/>
          </a:prstGeom>
          <a:noFill/>
          <a:ln/>
        </p:spPr>
        <p:txBody>
          <a:bodyPr wrap="none" lIns="0" tIns="0" rIns="0" bIns="0" rtlCol="0" anchor="t"/>
          <a:lstStyle/>
          <a:p>
            <a:pPr marL="0" indent="0" algn="l">
              <a:buNone/>
            </a:pPr>
            <a:r>
              <a:rPr lang="en-US" sz="4000" b="1" dirty="0">
                <a:solidFill>
                  <a:srgbClr val="000000"/>
                </a:solidFill>
                <a:latin typeface="Aptos" panose="020B0004020202020204" pitchFamily="34" charset="0"/>
                <a:ea typeface="Petrona Bold" pitchFamily="34" charset="-122"/>
                <a:cs typeface="Petrona Bold" pitchFamily="34" charset="-120"/>
              </a:rPr>
              <a:t>Errors by Phase of Flight</a:t>
            </a:r>
            <a:endParaRPr lang="en-US" sz="4000" b="1" dirty="0">
              <a:latin typeface="Aptos" panose="020B0004020202020204" pitchFamily="34" charset="0"/>
            </a:endParaRPr>
          </a:p>
        </p:txBody>
      </p:sp>
      <p:sp>
        <p:nvSpPr>
          <p:cNvPr id="4" name="Shape 2"/>
          <p:cNvSpPr/>
          <p:nvPr/>
        </p:nvSpPr>
        <p:spPr>
          <a:xfrm>
            <a:off x="793790" y="2575084"/>
            <a:ext cx="13042821" cy="3917156"/>
          </a:xfrm>
          <a:prstGeom prst="roundRect">
            <a:avLst>
              <a:gd name="adj" fmla="val 2432"/>
            </a:avLst>
          </a:prstGeom>
          <a:noFill/>
          <a:ln w="7620">
            <a:solidFill>
              <a:srgbClr val="000000">
                <a:alpha val="8000"/>
              </a:srgbClr>
            </a:solidFill>
            <a:prstDash val="solid"/>
          </a:ln>
        </p:spPr>
        <p:txBody>
          <a:bodyPr/>
          <a:lstStyle/>
          <a:p>
            <a:endParaRPr lang="ru-RU"/>
          </a:p>
        </p:txBody>
      </p:sp>
      <p:sp>
        <p:nvSpPr>
          <p:cNvPr id="5" name="Shape 3"/>
          <p:cNvSpPr/>
          <p:nvPr/>
        </p:nvSpPr>
        <p:spPr>
          <a:xfrm>
            <a:off x="801410" y="2582704"/>
            <a:ext cx="13026271" cy="650319"/>
          </a:xfrm>
          <a:prstGeom prst="rect">
            <a:avLst/>
          </a:prstGeom>
          <a:solidFill>
            <a:srgbClr val="FFFFFF">
              <a:alpha val="4000"/>
            </a:srgbClr>
          </a:solidFill>
          <a:ln/>
        </p:spPr>
        <p:txBody>
          <a:bodyPr/>
          <a:lstStyle/>
          <a:p>
            <a:endParaRPr lang="ru-RU"/>
          </a:p>
        </p:txBody>
      </p:sp>
      <p:sp>
        <p:nvSpPr>
          <p:cNvPr id="6" name="Text 4"/>
          <p:cNvSpPr/>
          <p:nvPr/>
        </p:nvSpPr>
        <p:spPr>
          <a:xfrm>
            <a:off x="1029653" y="2726412"/>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Phase of Flight</a:t>
            </a:r>
            <a:endParaRPr lang="en-US" sz="1750" dirty="0"/>
          </a:p>
        </p:txBody>
      </p:sp>
      <p:sp>
        <p:nvSpPr>
          <p:cNvPr id="7" name="Text 5"/>
          <p:cNvSpPr/>
          <p:nvPr/>
        </p:nvSpPr>
        <p:spPr>
          <a:xfrm>
            <a:off x="5375077" y="2726412"/>
            <a:ext cx="3880366"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Errors by Phase</a:t>
            </a:r>
            <a:endParaRPr lang="en-US" sz="1750" dirty="0"/>
          </a:p>
        </p:txBody>
      </p:sp>
      <p:sp>
        <p:nvSpPr>
          <p:cNvPr id="8" name="Text 6"/>
          <p:cNvSpPr/>
          <p:nvPr/>
        </p:nvSpPr>
        <p:spPr>
          <a:xfrm>
            <a:off x="9716691" y="2726412"/>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Mismanaged Errors</a:t>
            </a:r>
            <a:endParaRPr lang="en-US" sz="1750" dirty="0"/>
          </a:p>
        </p:txBody>
      </p:sp>
      <p:sp>
        <p:nvSpPr>
          <p:cNvPr id="9" name="Shape 7"/>
          <p:cNvSpPr/>
          <p:nvPr/>
        </p:nvSpPr>
        <p:spPr>
          <a:xfrm>
            <a:off x="801410" y="3233023"/>
            <a:ext cx="13026271" cy="650319"/>
          </a:xfrm>
          <a:prstGeom prst="rect">
            <a:avLst/>
          </a:prstGeom>
          <a:solidFill>
            <a:srgbClr val="000000">
              <a:alpha val="4000"/>
            </a:srgbClr>
          </a:solidFill>
          <a:ln/>
        </p:spPr>
        <p:txBody>
          <a:bodyPr/>
          <a:lstStyle/>
          <a:p>
            <a:endParaRPr lang="ru-RU"/>
          </a:p>
        </p:txBody>
      </p:sp>
      <p:sp>
        <p:nvSpPr>
          <p:cNvPr id="10" name="Text 8"/>
          <p:cNvSpPr/>
          <p:nvPr/>
        </p:nvSpPr>
        <p:spPr>
          <a:xfrm>
            <a:off x="1029653" y="3376732"/>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Pre-Departure / Taxi</a:t>
            </a:r>
            <a:endParaRPr lang="en-US" sz="1750" dirty="0"/>
          </a:p>
        </p:txBody>
      </p:sp>
      <p:sp>
        <p:nvSpPr>
          <p:cNvPr id="11" name="Text 9"/>
          <p:cNvSpPr/>
          <p:nvPr/>
        </p:nvSpPr>
        <p:spPr>
          <a:xfrm>
            <a:off x="5375077" y="3376732"/>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24%</a:t>
            </a:r>
            <a:endParaRPr lang="en-US" sz="1750" dirty="0"/>
          </a:p>
        </p:txBody>
      </p:sp>
      <p:sp>
        <p:nvSpPr>
          <p:cNvPr id="12" name="Text 10"/>
          <p:cNvSpPr/>
          <p:nvPr/>
        </p:nvSpPr>
        <p:spPr>
          <a:xfrm>
            <a:off x="9716691" y="3376732"/>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18%</a:t>
            </a:r>
            <a:endParaRPr lang="en-US" sz="1750" dirty="0"/>
          </a:p>
        </p:txBody>
      </p:sp>
      <p:sp>
        <p:nvSpPr>
          <p:cNvPr id="13" name="Shape 11"/>
          <p:cNvSpPr/>
          <p:nvPr/>
        </p:nvSpPr>
        <p:spPr>
          <a:xfrm>
            <a:off x="801410" y="3883342"/>
            <a:ext cx="13026271" cy="650319"/>
          </a:xfrm>
          <a:prstGeom prst="rect">
            <a:avLst/>
          </a:prstGeom>
          <a:solidFill>
            <a:srgbClr val="FFFFFF">
              <a:alpha val="4000"/>
            </a:srgbClr>
          </a:solidFill>
          <a:ln/>
        </p:spPr>
        <p:txBody>
          <a:bodyPr/>
          <a:lstStyle/>
          <a:p>
            <a:endParaRPr lang="ru-RU"/>
          </a:p>
        </p:txBody>
      </p:sp>
      <p:sp>
        <p:nvSpPr>
          <p:cNvPr id="14" name="Text 12"/>
          <p:cNvSpPr/>
          <p:nvPr/>
        </p:nvSpPr>
        <p:spPr>
          <a:xfrm>
            <a:off x="1029653" y="4027051"/>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Takeoff / Climb</a:t>
            </a:r>
            <a:endParaRPr lang="en-US" sz="1750" dirty="0"/>
          </a:p>
        </p:txBody>
      </p:sp>
      <p:sp>
        <p:nvSpPr>
          <p:cNvPr id="15" name="Text 13"/>
          <p:cNvSpPr/>
          <p:nvPr/>
        </p:nvSpPr>
        <p:spPr>
          <a:xfrm>
            <a:off x="5375077" y="4027051"/>
            <a:ext cx="3880366" cy="362903"/>
          </a:xfrm>
          <a:prstGeom prst="rect">
            <a:avLst/>
          </a:prstGeom>
          <a:noFill/>
          <a:ln/>
        </p:spPr>
        <p:txBody>
          <a:bodyPr wrap="none" lIns="0" tIns="0" rIns="0" bIns="0" rtlCol="0" anchor="t"/>
          <a:lstStyle/>
          <a:p>
            <a:pPr marL="0" indent="0" algn="l">
              <a:lnSpc>
                <a:spcPts val="2850"/>
              </a:lnSpc>
              <a:buNone/>
            </a:pPr>
            <a:r>
              <a:rPr lang="en-US" sz="1750" b="1" dirty="0">
                <a:solidFill>
                  <a:srgbClr val="1A2D7A"/>
                </a:solidFill>
                <a:latin typeface="Inter" pitchFamily="34" charset="0"/>
                <a:ea typeface="Inter" pitchFamily="34" charset="-122"/>
                <a:cs typeface="Inter" pitchFamily="34" charset="-120"/>
              </a:rPr>
              <a:t>22% </a:t>
            </a:r>
            <a:r>
              <a:rPr lang="en-US" sz="1750" b="1" dirty="0">
                <a:solidFill>
                  <a:srgbClr val="FF0000"/>
                </a:solidFill>
                <a:latin typeface="Inter" pitchFamily="34" charset="0"/>
                <a:ea typeface="Inter" pitchFamily="34" charset="-122"/>
                <a:cs typeface="Inter" pitchFamily="34" charset="-120"/>
              </a:rPr>
              <a:t>4 min</a:t>
            </a:r>
            <a:endParaRPr lang="en-US" sz="1750" dirty="0">
              <a:solidFill>
                <a:srgbClr val="FF0000"/>
              </a:solidFill>
            </a:endParaRPr>
          </a:p>
        </p:txBody>
      </p:sp>
      <p:sp>
        <p:nvSpPr>
          <p:cNvPr id="16" name="Text 14"/>
          <p:cNvSpPr/>
          <p:nvPr/>
        </p:nvSpPr>
        <p:spPr>
          <a:xfrm>
            <a:off x="9716691" y="4027051"/>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16%</a:t>
            </a:r>
            <a:endParaRPr lang="en-US" sz="1750" dirty="0"/>
          </a:p>
        </p:txBody>
      </p:sp>
      <p:sp>
        <p:nvSpPr>
          <p:cNvPr id="17" name="Shape 15"/>
          <p:cNvSpPr/>
          <p:nvPr/>
        </p:nvSpPr>
        <p:spPr>
          <a:xfrm>
            <a:off x="801410" y="4533662"/>
            <a:ext cx="13026271" cy="650319"/>
          </a:xfrm>
          <a:prstGeom prst="rect">
            <a:avLst/>
          </a:prstGeom>
          <a:solidFill>
            <a:srgbClr val="000000">
              <a:alpha val="4000"/>
            </a:srgbClr>
          </a:solidFill>
          <a:ln/>
        </p:spPr>
        <p:txBody>
          <a:bodyPr/>
          <a:lstStyle/>
          <a:p>
            <a:endParaRPr lang="ru-RU"/>
          </a:p>
        </p:txBody>
      </p:sp>
      <p:sp>
        <p:nvSpPr>
          <p:cNvPr id="18" name="Text 16"/>
          <p:cNvSpPr/>
          <p:nvPr/>
        </p:nvSpPr>
        <p:spPr>
          <a:xfrm>
            <a:off x="1029653" y="4677370"/>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Cruise</a:t>
            </a:r>
            <a:endParaRPr lang="en-US" sz="1750" dirty="0"/>
          </a:p>
        </p:txBody>
      </p:sp>
      <p:sp>
        <p:nvSpPr>
          <p:cNvPr id="19" name="Text 17"/>
          <p:cNvSpPr/>
          <p:nvPr/>
        </p:nvSpPr>
        <p:spPr>
          <a:xfrm>
            <a:off x="5375077" y="4677370"/>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6%</a:t>
            </a:r>
            <a:endParaRPr lang="en-US" sz="1750" dirty="0"/>
          </a:p>
        </p:txBody>
      </p:sp>
      <p:sp>
        <p:nvSpPr>
          <p:cNvPr id="20" name="Text 18"/>
          <p:cNvSpPr/>
          <p:nvPr/>
        </p:nvSpPr>
        <p:spPr>
          <a:xfrm>
            <a:off x="9716691" y="4677370"/>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17%</a:t>
            </a:r>
            <a:endParaRPr lang="en-US" sz="1750" dirty="0"/>
          </a:p>
        </p:txBody>
      </p:sp>
      <p:sp>
        <p:nvSpPr>
          <p:cNvPr id="21" name="Shape 19"/>
          <p:cNvSpPr/>
          <p:nvPr/>
        </p:nvSpPr>
        <p:spPr>
          <a:xfrm>
            <a:off x="801410" y="5183981"/>
            <a:ext cx="13026271" cy="650319"/>
          </a:xfrm>
          <a:prstGeom prst="rect">
            <a:avLst/>
          </a:prstGeom>
          <a:solidFill>
            <a:srgbClr val="FFFFFF">
              <a:alpha val="4000"/>
            </a:srgbClr>
          </a:solidFill>
          <a:ln/>
        </p:spPr>
        <p:txBody>
          <a:bodyPr/>
          <a:lstStyle/>
          <a:p>
            <a:endParaRPr lang="ru-RU"/>
          </a:p>
        </p:txBody>
      </p:sp>
      <p:sp>
        <p:nvSpPr>
          <p:cNvPr id="22" name="Text 20"/>
          <p:cNvSpPr/>
          <p:nvPr/>
        </p:nvSpPr>
        <p:spPr>
          <a:xfrm>
            <a:off x="1029653" y="5327690"/>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Descent / Approach / Land</a:t>
            </a:r>
            <a:endParaRPr lang="en-US" sz="1750" dirty="0"/>
          </a:p>
        </p:txBody>
      </p:sp>
      <p:sp>
        <p:nvSpPr>
          <p:cNvPr id="23" name="Text 21"/>
          <p:cNvSpPr/>
          <p:nvPr/>
        </p:nvSpPr>
        <p:spPr>
          <a:xfrm>
            <a:off x="5375077" y="5327690"/>
            <a:ext cx="3880366" cy="362903"/>
          </a:xfrm>
          <a:prstGeom prst="rect">
            <a:avLst/>
          </a:prstGeom>
          <a:noFill/>
          <a:ln/>
        </p:spPr>
        <p:txBody>
          <a:bodyPr wrap="none" lIns="0" tIns="0" rIns="0" bIns="0" rtlCol="0" anchor="t"/>
          <a:lstStyle/>
          <a:p>
            <a:pPr marL="0" indent="0" algn="l">
              <a:lnSpc>
                <a:spcPts val="2850"/>
              </a:lnSpc>
              <a:buNone/>
            </a:pPr>
            <a:r>
              <a:rPr lang="en-US" sz="1750" b="1" dirty="0">
                <a:solidFill>
                  <a:srgbClr val="1A2D7A"/>
                </a:solidFill>
                <a:latin typeface="Inter" pitchFamily="34" charset="0"/>
                <a:ea typeface="Inter" pitchFamily="34" charset="-122"/>
                <a:cs typeface="Inter" pitchFamily="34" charset="-120"/>
              </a:rPr>
              <a:t>44% </a:t>
            </a:r>
            <a:r>
              <a:rPr lang="en-US" sz="1750" b="1" dirty="0">
                <a:solidFill>
                  <a:srgbClr val="FF0000"/>
                </a:solidFill>
                <a:latin typeface="Inter" pitchFamily="34" charset="0"/>
                <a:ea typeface="Inter" pitchFamily="34" charset="-122"/>
                <a:cs typeface="Inter" pitchFamily="34" charset="-120"/>
              </a:rPr>
              <a:t>8 min</a:t>
            </a:r>
            <a:endParaRPr lang="en-US" sz="1750" dirty="0">
              <a:solidFill>
                <a:srgbClr val="FF0000"/>
              </a:solidFill>
            </a:endParaRPr>
          </a:p>
        </p:txBody>
      </p:sp>
      <p:sp>
        <p:nvSpPr>
          <p:cNvPr id="24" name="Text 22"/>
          <p:cNvSpPr/>
          <p:nvPr/>
        </p:nvSpPr>
        <p:spPr>
          <a:xfrm>
            <a:off x="9716691" y="5327690"/>
            <a:ext cx="3884176" cy="362903"/>
          </a:xfrm>
          <a:prstGeom prst="rect">
            <a:avLst/>
          </a:prstGeom>
          <a:noFill/>
          <a:ln/>
        </p:spPr>
        <p:txBody>
          <a:bodyPr wrap="none" lIns="0" tIns="0" rIns="0" bIns="0" rtlCol="0" anchor="t"/>
          <a:lstStyle/>
          <a:p>
            <a:pPr marL="0" indent="0" algn="l">
              <a:lnSpc>
                <a:spcPts val="2850"/>
              </a:lnSpc>
              <a:buNone/>
            </a:pPr>
            <a:r>
              <a:rPr lang="en-US" sz="1750" b="1" dirty="0">
                <a:solidFill>
                  <a:srgbClr val="1A2D7A"/>
                </a:solidFill>
                <a:latin typeface="Inter" pitchFamily="34" charset="0"/>
                <a:ea typeface="Inter" pitchFamily="34" charset="-122"/>
                <a:cs typeface="Inter" pitchFamily="34" charset="-120"/>
              </a:rPr>
              <a:t>35%</a:t>
            </a:r>
            <a:endParaRPr lang="en-US" sz="1750" dirty="0"/>
          </a:p>
        </p:txBody>
      </p:sp>
      <p:sp>
        <p:nvSpPr>
          <p:cNvPr id="25" name="Shape 23"/>
          <p:cNvSpPr/>
          <p:nvPr/>
        </p:nvSpPr>
        <p:spPr>
          <a:xfrm>
            <a:off x="801410" y="5834301"/>
            <a:ext cx="13026271" cy="650319"/>
          </a:xfrm>
          <a:prstGeom prst="rect">
            <a:avLst/>
          </a:prstGeom>
          <a:solidFill>
            <a:srgbClr val="000000">
              <a:alpha val="4000"/>
            </a:srgbClr>
          </a:solidFill>
          <a:ln/>
        </p:spPr>
        <p:txBody>
          <a:bodyPr/>
          <a:lstStyle/>
          <a:p>
            <a:endParaRPr lang="ru-RU"/>
          </a:p>
        </p:txBody>
      </p:sp>
      <p:sp>
        <p:nvSpPr>
          <p:cNvPr id="26" name="Text 24"/>
          <p:cNvSpPr/>
          <p:nvPr/>
        </p:nvSpPr>
        <p:spPr>
          <a:xfrm>
            <a:off x="1029653" y="5978009"/>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Taxi / Park</a:t>
            </a:r>
            <a:endParaRPr lang="en-US" sz="1750" dirty="0"/>
          </a:p>
        </p:txBody>
      </p:sp>
      <p:sp>
        <p:nvSpPr>
          <p:cNvPr id="27" name="Text 25"/>
          <p:cNvSpPr/>
          <p:nvPr/>
        </p:nvSpPr>
        <p:spPr>
          <a:xfrm>
            <a:off x="5375077" y="5978009"/>
            <a:ext cx="388036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4%</a:t>
            </a:r>
            <a:endParaRPr lang="en-US" sz="1750" dirty="0"/>
          </a:p>
        </p:txBody>
      </p:sp>
      <p:sp>
        <p:nvSpPr>
          <p:cNvPr id="28" name="Text 26"/>
          <p:cNvSpPr/>
          <p:nvPr/>
        </p:nvSpPr>
        <p:spPr>
          <a:xfrm>
            <a:off x="9716691" y="5978009"/>
            <a:ext cx="38841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24%</a:t>
            </a:r>
            <a:endParaRPr lang="en-US" sz="1750" dirty="0"/>
          </a:p>
        </p:txBody>
      </p:sp>
      <p:sp>
        <p:nvSpPr>
          <p:cNvPr id="29" name="Прямоугольник 28">
            <a:extLst>
              <a:ext uri="{FF2B5EF4-FFF2-40B4-BE49-F238E27FC236}">
                <a16:creationId xmlns:a16="http://schemas.microsoft.com/office/drawing/2014/main" id="{2A770D05-AFB8-5134-9237-D43830155870}"/>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31" name="Рисунок 30"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FEF2C132-FAE6-2762-5EE7-098FA4ADD2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35140" y="817313"/>
            <a:ext cx="6480059" cy="517776"/>
          </a:xfrm>
          <a:prstGeom prst="rect">
            <a:avLst/>
          </a:prstGeom>
          <a:noFill/>
          <a:ln/>
        </p:spPr>
        <p:txBody>
          <a:bodyPr wrap="none" lIns="0" tIns="0" rIns="0" bIns="0" rtlCol="0" anchor="t"/>
          <a:lstStyle/>
          <a:p>
            <a:pPr marL="0" indent="0" algn="l">
              <a:lnSpc>
                <a:spcPts val="3750"/>
              </a:lnSpc>
              <a:buNone/>
            </a:pPr>
            <a:r>
              <a:rPr lang="en-US" sz="3600" b="1" dirty="0">
                <a:solidFill>
                  <a:srgbClr val="000000"/>
                </a:solidFill>
                <a:latin typeface="Aptos" panose="020B0004020202020204" pitchFamily="34" charset="0"/>
                <a:ea typeface="Petrona Bold" pitchFamily="34" charset="-122"/>
                <a:cs typeface="Petrona Bold" pitchFamily="34" charset="-120"/>
              </a:rPr>
              <a:t>Human </a:t>
            </a:r>
            <a:r>
              <a:rPr lang="en-US" sz="4000" b="1" dirty="0">
                <a:solidFill>
                  <a:srgbClr val="000000"/>
                </a:solidFill>
                <a:latin typeface="Aptos" panose="020B0004020202020204" pitchFamily="34" charset="0"/>
                <a:ea typeface="Petrona Bold" pitchFamily="34" charset="-122"/>
                <a:cs typeface="Petrona Bold" pitchFamily="34" charset="-120"/>
              </a:rPr>
              <a:t>brain</a:t>
            </a:r>
            <a:r>
              <a:rPr lang="en-US" sz="3600" b="1" dirty="0">
                <a:solidFill>
                  <a:srgbClr val="000000"/>
                </a:solidFill>
                <a:latin typeface="Aptos" panose="020B0004020202020204" pitchFamily="34" charset="0"/>
                <a:ea typeface="Petrona Bold" pitchFamily="34" charset="-122"/>
                <a:cs typeface="Petrona Bold" pitchFamily="34" charset="-120"/>
              </a:rPr>
              <a:t> working function</a:t>
            </a:r>
            <a:endParaRPr lang="en-US" sz="3600" dirty="0">
              <a:latin typeface="Aptos" panose="020B0004020202020204" pitchFamily="34" charset="0"/>
            </a:endParaRPr>
          </a:p>
        </p:txBody>
      </p:sp>
      <p:sp>
        <p:nvSpPr>
          <p:cNvPr id="4" name="Text 1"/>
          <p:cNvSpPr/>
          <p:nvPr/>
        </p:nvSpPr>
        <p:spPr>
          <a:xfrm>
            <a:off x="798513" y="1516082"/>
            <a:ext cx="9906476" cy="831413"/>
          </a:xfrm>
          <a:prstGeom prst="rect">
            <a:avLst/>
          </a:prstGeom>
          <a:noFill/>
          <a:ln/>
        </p:spPr>
        <p:txBody>
          <a:bodyPr wrap="none" lIns="0" tIns="0" rIns="0" bIns="0" rtlCol="0" anchor="t"/>
          <a:lstStyle/>
          <a:p>
            <a:pPr marL="0" indent="0" algn="l">
              <a:lnSpc>
                <a:spcPts val="6500"/>
              </a:lnSpc>
              <a:buNone/>
            </a:pPr>
            <a:r>
              <a:rPr lang="en-US" sz="4400" dirty="0">
                <a:solidFill>
                  <a:srgbClr val="1A2D7A"/>
                </a:solidFill>
                <a:latin typeface="Aptos" panose="020B0004020202020204" pitchFamily="34" charset="0"/>
                <a:ea typeface="Petrona Bold" pitchFamily="34" charset="-122"/>
                <a:cs typeface="Petrona Bold" pitchFamily="34" charset="-120"/>
              </a:rPr>
              <a:t>Single-channel Decision Making</a:t>
            </a:r>
            <a:endParaRPr lang="en-US" sz="4400" dirty="0">
              <a:latin typeface="Aptos" panose="020B0004020202020204" pitchFamily="34" charset="0"/>
            </a:endParaRPr>
          </a:p>
        </p:txBody>
      </p:sp>
      <p:sp>
        <p:nvSpPr>
          <p:cNvPr id="8" name="Прямоугольник 7">
            <a:extLst>
              <a:ext uri="{FF2B5EF4-FFF2-40B4-BE49-F238E27FC236}">
                <a16:creationId xmlns:a16="http://schemas.microsoft.com/office/drawing/2014/main" id="{F2194DBC-BAC1-BEA4-9810-6709A89E987C}"/>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sp>
        <p:nvSpPr>
          <p:cNvPr id="9" name="AutoShape 2">
            <a:extLst>
              <a:ext uri="{FF2B5EF4-FFF2-40B4-BE49-F238E27FC236}">
                <a16:creationId xmlns:a16="http://schemas.microsoft.com/office/drawing/2014/main" id="{F4AF2E63-A7A3-6D0A-5B5F-655D8AC28D66}"/>
              </a:ext>
            </a:extLst>
          </p:cNvPr>
          <p:cNvSpPr>
            <a:spLocks noChangeArrowheads="1"/>
          </p:cNvSpPr>
          <p:nvPr/>
        </p:nvSpPr>
        <p:spPr bwMode="auto">
          <a:xfrm>
            <a:off x="8317866" y="3179518"/>
            <a:ext cx="3472712" cy="2568190"/>
          </a:xfrm>
          <a:prstGeom prst="cloudCallout">
            <a:avLst>
              <a:gd name="adj1" fmla="val -83296"/>
              <a:gd name="adj2" fmla="val 24384"/>
            </a:avLst>
          </a:prstGeom>
          <a:solidFill>
            <a:srgbClr val="3399FF"/>
          </a:solidFill>
          <a:ln w="9525">
            <a:solidFill>
              <a:srgbClr val="FFFFFF"/>
            </a:solidFill>
            <a:round/>
            <a:headEnd/>
            <a:tailEnd/>
          </a:ln>
          <a:effectLst/>
        </p:spPr>
        <p:txBody>
          <a:bodyPr/>
          <a:lstStyle/>
          <a:p>
            <a:pPr algn="ctr" eaLnBrk="1" hangingPunct="1">
              <a:defRPr/>
            </a:pPr>
            <a:r>
              <a:rPr kumimoji="1" lang="en-US" altLang="zh-CN" sz="2800">
                <a:solidFill>
                  <a:srgbClr val="000000"/>
                </a:solidFill>
                <a:effectLst>
                  <a:outerShdw blurRad="38100" dist="38100" dir="2700000" algn="tl">
                    <a:srgbClr val="FFFFFF"/>
                  </a:outerShdw>
                </a:effectLst>
                <a:latin typeface="Arial Black" panose="020B0A04020102020204" pitchFamily="34" charset="0"/>
                <a:ea typeface="幼圆" pitchFamily="49" charset="-122"/>
              </a:rPr>
              <a:t>OUTPUT</a:t>
            </a:r>
            <a:endParaRPr kumimoji="1" lang="en-US" altLang="zh-CN" sz="2000">
              <a:solidFill>
                <a:srgbClr val="000000"/>
              </a:solidFill>
              <a:effectLst>
                <a:outerShdw blurRad="38100" dist="38100" dir="2700000" algn="tl">
                  <a:srgbClr val="FFFFFF"/>
                </a:outerShdw>
              </a:effectLst>
              <a:latin typeface="Arial Black" panose="020B0A04020102020204" pitchFamily="34" charset="0"/>
              <a:ea typeface="幼圆" pitchFamily="49" charset="-122"/>
            </a:endParaRPr>
          </a:p>
        </p:txBody>
      </p:sp>
      <p:pic>
        <p:nvPicPr>
          <p:cNvPr id="10" name="Picture 3">
            <a:extLst>
              <a:ext uri="{FF2B5EF4-FFF2-40B4-BE49-F238E27FC236}">
                <a16:creationId xmlns:a16="http://schemas.microsoft.com/office/drawing/2014/main" id="{BAC19BDC-AE8F-3327-E75C-6AD3F070B22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0039" y="3712919"/>
            <a:ext cx="5516853" cy="292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6">
            <a:extLst>
              <a:ext uri="{FF2B5EF4-FFF2-40B4-BE49-F238E27FC236}">
                <a16:creationId xmlns:a16="http://schemas.microsoft.com/office/drawing/2014/main" id="{99CDC4B9-14D6-F212-841A-E539EA9B7BB8}"/>
              </a:ext>
            </a:extLst>
          </p:cNvPr>
          <p:cNvSpPr>
            <a:spLocks noChangeArrowheads="1"/>
          </p:cNvSpPr>
          <p:nvPr/>
        </p:nvSpPr>
        <p:spPr bwMode="auto">
          <a:xfrm>
            <a:off x="3018790" y="4403481"/>
            <a:ext cx="1329230" cy="10463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399FF"/>
          </a:solidFill>
          <a:ln w="9525">
            <a:solidFill>
              <a:srgbClr val="FFFFFF"/>
            </a:solidFill>
            <a:miter lim="800000"/>
            <a:headEnd/>
            <a:tailEnd/>
          </a:ln>
          <a:effectLst/>
        </p:spPr>
        <p:txBody>
          <a:bodyPr wrap="none" anchor="ctr"/>
          <a:lstStyle/>
          <a:p>
            <a:pPr algn="ctr" eaLnBrk="1" hangingPunct="1">
              <a:defRPr/>
            </a:pPr>
            <a:r>
              <a:rPr kumimoji="1" lang="en-US" altLang="zh-CN" sz="2400" b="1">
                <a:solidFill>
                  <a:srgbClr val="000000"/>
                </a:solidFill>
                <a:effectLst>
                  <a:outerShdw blurRad="38100" dist="38100" dir="2700000" algn="tl">
                    <a:srgbClr val="FFFFFF"/>
                  </a:outerShdw>
                </a:effectLst>
                <a:latin typeface="Arial Black" panose="020B0A04020102020204" pitchFamily="34" charset="0"/>
                <a:ea typeface="幼圆" pitchFamily="49" charset="-122"/>
              </a:rPr>
              <a:t>INPUT</a:t>
            </a:r>
          </a:p>
        </p:txBody>
      </p:sp>
      <p:sp>
        <p:nvSpPr>
          <p:cNvPr id="12" name="AutoShape 7">
            <a:extLst>
              <a:ext uri="{FF2B5EF4-FFF2-40B4-BE49-F238E27FC236}">
                <a16:creationId xmlns:a16="http://schemas.microsoft.com/office/drawing/2014/main" id="{838A2692-24FF-4C0B-983D-2FD43817C235}"/>
              </a:ext>
            </a:extLst>
          </p:cNvPr>
          <p:cNvSpPr>
            <a:spLocks noChangeArrowheads="1"/>
          </p:cNvSpPr>
          <p:nvPr/>
        </p:nvSpPr>
        <p:spPr bwMode="auto">
          <a:xfrm>
            <a:off x="5603240" y="4322518"/>
            <a:ext cx="1958866" cy="1046300"/>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70909"/>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ru-RU"/>
          </a:p>
        </p:txBody>
      </p:sp>
      <p:pic>
        <p:nvPicPr>
          <p:cNvPr id="2" name="Рисунок 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B5DC766D-46F4-5808-2C72-44807CD951E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1500"/>
                            </p:stCondLst>
                            <p:childTnLst>
                              <p:par>
                                <p:cTn id="9" presetID="22" presetClass="entr" presetSubtype="8" fill="hold" nodeType="after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3000"/>
                            </p:stCondLst>
                            <p:childTnLst>
                              <p:par>
                                <p:cTn id="13" presetID="22" presetClass="entr" presetSubtype="8" fill="hold" nodeType="afterEffect">
                                  <p:stCondLst>
                                    <p:cond delay="20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subTnLst>
                                    <p:audio>
                                      <p:cMediaNode>
                                        <p:cTn display="0" masterRel="sameClick">
                                          <p:stCondLst>
                                            <p:cond evt="begin" delay="0">
                                              <p:tn val="13"/>
                                            </p:cond>
                                          </p:stCondLst>
                                          <p:endCondLst>
                                            <p:cond evt="onStopAudio" delay="0">
                                              <p:tgtEl>
                                                <p:sldTgt/>
                                              </p:tgtEl>
                                            </p:cond>
                                          </p:endCondLst>
                                        </p:cTn>
                                        <p:tgtEl>
                                          <p:sndTgt r:embed="rId3" name="Utopia Critical Stop.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P spid="11"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8513" y="785367"/>
            <a:ext cx="5060990" cy="632579"/>
          </a:xfrm>
          <a:prstGeom prst="rect">
            <a:avLst/>
          </a:prstGeom>
          <a:noFill/>
          <a:ln/>
        </p:spPr>
        <p:txBody>
          <a:bodyPr wrap="none" lIns="0" tIns="0" rIns="0" bIns="0" rtlCol="0" anchor="t"/>
          <a:lstStyle/>
          <a:p>
            <a:pPr marL="0" indent="0" algn="l">
              <a:lnSpc>
                <a:spcPts val="4950"/>
              </a:lnSpc>
              <a:buNone/>
            </a:pPr>
            <a:r>
              <a:rPr lang="en-US" sz="4000" b="1" dirty="0">
                <a:solidFill>
                  <a:srgbClr val="000000"/>
                </a:solidFill>
                <a:latin typeface="Aptos" panose="020B0004020202020204" pitchFamily="34" charset="0"/>
                <a:ea typeface="Petrona Bold" pitchFamily="34" charset="-122"/>
                <a:cs typeface="Petrona Bold" pitchFamily="34" charset="-120"/>
              </a:rPr>
              <a:t>Incident (Accident)</a:t>
            </a:r>
            <a:endParaRPr lang="en-US" sz="4000" dirty="0">
              <a:latin typeface="Aptos" panose="020B0004020202020204" pitchFamily="34" charset="0"/>
            </a:endParaRPr>
          </a:p>
        </p:txBody>
      </p:sp>
      <p:sp>
        <p:nvSpPr>
          <p:cNvPr id="10" name="Text 4"/>
          <p:cNvSpPr/>
          <p:nvPr/>
        </p:nvSpPr>
        <p:spPr>
          <a:xfrm>
            <a:off x="7315200" y="5432910"/>
            <a:ext cx="7169229" cy="506135"/>
          </a:xfrm>
          <a:prstGeom prst="rect">
            <a:avLst/>
          </a:prstGeom>
          <a:noFill/>
          <a:ln/>
        </p:spPr>
        <p:txBody>
          <a:bodyPr wrap="none" lIns="0" tIns="0" rIns="0" bIns="0" rtlCol="0" anchor="t"/>
          <a:lstStyle/>
          <a:p>
            <a:pPr marL="0" indent="0" algn="l">
              <a:lnSpc>
                <a:spcPts val="3950"/>
              </a:lnSpc>
              <a:buNone/>
            </a:pPr>
            <a:r>
              <a:rPr lang="en-US" sz="3150" b="1" dirty="0">
                <a:solidFill>
                  <a:srgbClr val="000000"/>
                </a:solidFill>
                <a:latin typeface="Aptos" panose="020B0004020202020204" pitchFamily="34" charset="0"/>
                <a:ea typeface="Petrona Bold" pitchFamily="34" charset="-122"/>
                <a:cs typeface="Petrona Bold" pitchFamily="34" charset="-120"/>
              </a:rPr>
              <a:t>Result of mismanaged threat and error</a:t>
            </a:r>
            <a:endParaRPr lang="en-US" sz="3150" dirty="0">
              <a:latin typeface="Aptos" panose="020B0004020202020204" pitchFamily="34" charset="0"/>
            </a:endParaRPr>
          </a:p>
        </p:txBody>
      </p:sp>
      <p:sp>
        <p:nvSpPr>
          <p:cNvPr id="11" name="Text 5"/>
          <p:cNvSpPr/>
          <p:nvPr/>
        </p:nvSpPr>
        <p:spPr>
          <a:xfrm>
            <a:off x="7221599" y="6244576"/>
            <a:ext cx="3360793" cy="506135"/>
          </a:xfrm>
          <a:prstGeom prst="rect">
            <a:avLst/>
          </a:prstGeom>
          <a:noFill/>
          <a:ln/>
        </p:spPr>
        <p:txBody>
          <a:bodyPr wrap="none" lIns="0" tIns="0" rIns="0" bIns="0" rtlCol="0" anchor="t"/>
          <a:lstStyle/>
          <a:p>
            <a:pPr marL="0" indent="0" algn="l">
              <a:lnSpc>
                <a:spcPts val="2400"/>
              </a:lnSpc>
              <a:buNone/>
            </a:pPr>
            <a:r>
              <a:rPr lang="en-US" sz="2400" dirty="0">
                <a:solidFill>
                  <a:srgbClr val="272525"/>
                </a:solidFill>
                <a:latin typeface="Inter" pitchFamily="34" charset="0"/>
                <a:ea typeface="Inter" pitchFamily="34" charset="-122"/>
                <a:cs typeface="Inter" pitchFamily="34" charset="-120"/>
              </a:rPr>
              <a:t>"the tip of the iceberg"</a:t>
            </a:r>
            <a:endParaRPr lang="en-US" sz="2400" dirty="0"/>
          </a:p>
        </p:txBody>
      </p:sp>
      <p:sp>
        <p:nvSpPr>
          <p:cNvPr id="12" name="Shape 6"/>
          <p:cNvSpPr/>
          <p:nvPr/>
        </p:nvSpPr>
        <p:spPr>
          <a:xfrm>
            <a:off x="7134503" y="5438515"/>
            <a:ext cx="22860" cy="1609725"/>
          </a:xfrm>
          <a:prstGeom prst="rect">
            <a:avLst/>
          </a:prstGeom>
          <a:solidFill>
            <a:srgbClr val="007EBD"/>
          </a:solidFill>
          <a:ln/>
        </p:spPr>
        <p:txBody>
          <a:bodyPr/>
          <a:lstStyle/>
          <a:p>
            <a:endParaRPr lang="ru-RU"/>
          </a:p>
        </p:txBody>
      </p:sp>
      <p:sp>
        <p:nvSpPr>
          <p:cNvPr id="14" name="AutoShape 3">
            <a:extLst>
              <a:ext uri="{FF2B5EF4-FFF2-40B4-BE49-F238E27FC236}">
                <a16:creationId xmlns:a16="http://schemas.microsoft.com/office/drawing/2014/main" id="{F4F4CB74-F994-EC34-EDD2-8C7BA0A58FBD}"/>
              </a:ext>
            </a:extLst>
          </p:cNvPr>
          <p:cNvSpPr>
            <a:spLocks noChangeArrowheads="1"/>
          </p:cNvSpPr>
          <p:nvPr/>
        </p:nvSpPr>
        <p:spPr bwMode="auto">
          <a:xfrm>
            <a:off x="3680222" y="3527910"/>
            <a:ext cx="3962400" cy="685800"/>
          </a:xfrm>
          <a:custGeom>
            <a:avLst/>
            <a:gdLst>
              <a:gd name="G0" fmla="+- 1807 0 0"/>
              <a:gd name="G1" fmla="+- 21600 0 1807"/>
              <a:gd name="G2" fmla="*/ 1807 1 2"/>
              <a:gd name="G3" fmla="+- 21600 0 G2"/>
              <a:gd name="G4" fmla="+/ 1807 21600 2"/>
              <a:gd name="G5" fmla="+/ G1 0 2"/>
              <a:gd name="G6" fmla="*/ 21600 21600 1807"/>
              <a:gd name="G7" fmla="*/ G6 1 2"/>
              <a:gd name="G8" fmla="+- 21600 0 G7"/>
              <a:gd name="G9" fmla="*/ 21600 1 2"/>
              <a:gd name="G10" fmla="+- 1807 0 G9"/>
              <a:gd name="G11" fmla="?: G10 G8 0"/>
              <a:gd name="G12" fmla="?: G10 G7 21600"/>
              <a:gd name="T0" fmla="*/ 20696 w 21600"/>
              <a:gd name="T1" fmla="*/ 10800 h 21600"/>
              <a:gd name="T2" fmla="*/ 10800 w 21600"/>
              <a:gd name="T3" fmla="*/ 21600 h 21600"/>
              <a:gd name="T4" fmla="*/ 904 w 21600"/>
              <a:gd name="T5" fmla="*/ 10800 h 21600"/>
              <a:gd name="T6" fmla="*/ 10800 w 21600"/>
              <a:gd name="T7" fmla="*/ 0 h 21600"/>
              <a:gd name="T8" fmla="*/ 2704 w 21600"/>
              <a:gd name="T9" fmla="*/ 2704 h 21600"/>
              <a:gd name="T10" fmla="*/ 18896 w 21600"/>
              <a:gd name="T11" fmla="*/ 18896 h 21600"/>
            </a:gdLst>
            <a:ahLst/>
            <a:cxnLst>
              <a:cxn ang="0">
                <a:pos x="T0" y="T1"/>
              </a:cxn>
              <a:cxn ang="0">
                <a:pos x="T2" y="T3"/>
              </a:cxn>
              <a:cxn ang="0">
                <a:pos x="T4" y="T5"/>
              </a:cxn>
              <a:cxn ang="0">
                <a:pos x="T6" y="T7"/>
              </a:cxn>
            </a:cxnLst>
            <a:rect l="T8" t="T9" r="T10" b="T11"/>
            <a:pathLst>
              <a:path w="21600" h="21600">
                <a:moveTo>
                  <a:pt x="0" y="0"/>
                </a:moveTo>
                <a:lnTo>
                  <a:pt x="1807" y="21600"/>
                </a:lnTo>
                <a:lnTo>
                  <a:pt x="19793" y="21600"/>
                </a:lnTo>
                <a:lnTo>
                  <a:pt x="21600" y="0"/>
                </a:lnTo>
                <a:close/>
              </a:path>
            </a:pathLst>
          </a:custGeom>
          <a:solidFill>
            <a:schemeClr val="folHlink">
              <a:alpha val="50000"/>
            </a:schemeClr>
          </a:solidFill>
          <a:ln>
            <a:noFill/>
          </a:ln>
          <a:effectLst/>
        </p:spPr>
        <p:txBody>
          <a:bodyPr wrap="none" anchor="ctr"/>
          <a:lstStyle/>
          <a:p>
            <a:pPr algn="ctr">
              <a:defRPr/>
            </a:pPr>
            <a:r>
              <a:rPr lang="en-US" altLang="zh-CN" b="1">
                <a:solidFill>
                  <a:schemeClr val="folHlink"/>
                </a:solidFill>
                <a:effectDag name="">
                  <a:cont type="tree" name="">
                    <a:effect ref="fillLine"/>
                    <a:outerShdw dist="38100" dir="13500000" algn="br">
                      <a:srgbClr val="FFFFFF"/>
                    </a:outerShdw>
                  </a:cont>
                  <a:cont type="tree" name="">
                    <a:effect ref="fillLine"/>
                    <a:outerShdw dist="38100" dir="2700000" algn="tl">
                      <a:srgbClr val="6B6B6B"/>
                    </a:outerShdw>
                  </a:cont>
                  <a:effect ref="fillLine"/>
                </a:effectDag>
                <a:ea typeface="宋体" panose="02010600030101010101" pitchFamily="2" charset="-122"/>
              </a:rPr>
              <a:t>Crew Error</a:t>
            </a:r>
          </a:p>
        </p:txBody>
      </p:sp>
      <p:sp>
        <p:nvSpPr>
          <p:cNvPr id="15" name="AutoShape 4">
            <a:extLst>
              <a:ext uri="{FF2B5EF4-FFF2-40B4-BE49-F238E27FC236}">
                <a16:creationId xmlns:a16="http://schemas.microsoft.com/office/drawing/2014/main" id="{D0BF2556-B32F-5C93-5FF2-CDAF075A1BDE}"/>
              </a:ext>
            </a:extLst>
          </p:cNvPr>
          <p:cNvSpPr>
            <a:spLocks noChangeArrowheads="1"/>
          </p:cNvSpPr>
          <p:nvPr/>
        </p:nvSpPr>
        <p:spPr bwMode="auto">
          <a:xfrm>
            <a:off x="3070622" y="2232510"/>
            <a:ext cx="5181600" cy="762000"/>
          </a:xfrm>
          <a:custGeom>
            <a:avLst/>
            <a:gdLst>
              <a:gd name="G0" fmla="+- 1542 0 0"/>
              <a:gd name="G1" fmla="+- 21600 0 1542"/>
              <a:gd name="G2" fmla="*/ 1542 1 2"/>
              <a:gd name="G3" fmla="+- 21600 0 G2"/>
              <a:gd name="G4" fmla="+/ 1542 21600 2"/>
              <a:gd name="G5" fmla="+/ G1 0 2"/>
              <a:gd name="G6" fmla="*/ 21600 21600 1542"/>
              <a:gd name="G7" fmla="*/ G6 1 2"/>
              <a:gd name="G8" fmla="+- 21600 0 G7"/>
              <a:gd name="G9" fmla="*/ 21600 1 2"/>
              <a:gd name="G10" fmla="+- 1542 0 G9"/>
              <a:gd name="G11" fmla="?: G10 G8 0"/>
              <a:gd name="G12" fmla="?: G10 G7 21600"/>
              <a:gd name="T0" fmla="*/ 20829 w 21600"/>
              <a:gd name="T1" fmla="*/ 10800 h 21600"/>
              <a:gd name="T2" fmla="*/ 10800 w 21600"/>
              <a:gd name="T3" fmla="*/ 21600 h 21600"/>
              <a:gd name="T4" fmla="*/ 771 w 21600"/>
              <a:gd name="T5" fmla="*/ 10800 h 21600"/>
              <a:gd name="T6" fmla="*/ 10800 w 21600"/>
              <a:gd name="T7" fmla="*/ 0 h 21600"/>
              <a:gd name="T8" fmla="*/ 2571 w 21600"/>
              <a:gd name="T9" fmla="*/ 2571 h 21600"/>
              <a:gd name="T10" fmla="*/ 19029 w 21600"/>
              <a:gd name="T11" fmla="*/ 19029 h 21600"/>
            </a:gdLst>
            <a:ahLst/>
            <a:cxnLst>
              <a:cxn ang="0">
                <a:pos x="T0" y="T1"/>
              </a:cxn>
              <a:cxn ang="0">
                <a:pos x="T2" y="T3"/>
              </a:cxn>
              <a:cxn ang="0">
                <a:pos x="T4" y="T5"/>
              </a:cxn>
              <a:cxn ang="0">
                <a:pos x="T6" y="T7"/>
              </a:cxn>
            </a:cxnLst>
            <a:rect l="T8" t="T9" r="T10" b="T11"/>
            <a:pathLst>
              <a:path w="21600" h="21600">
                <a:moveTo>
                  <a:pt x="0" y="0"/>
                </a:moveTo>
                <a:lnTo>
                  <a:pt x="1542" y="21600"/>
                </a:lnTo>
                <a:lnTo>
                  <a:pt x="20058" y="21600"/>
                </a:lnTo>
                <a:lnTo>
                  <a:pt x="21600" y="0"/>
                </a:lnTo>
                <a:close/>
              </a:path>
            </a:pathLst>
          </a:custGeom>
          <a:solidFill>
            <a:schemeClr val="folHlink">
              <a:alpha val="50000"/>
            </a:schemeClr>
          </a:solidFill>
          <a:ln>
            <a:noFill/>
          </a:ln>
          <a:effectLst/>
        </p:spPr>
        <p:txBody>
          <a:bodyPr wrap="none" anchor="ctr"/>
          <a:lstStyle/>
          <a:p>
            <a:pPr algn="ctr">
              <a:defRPr/>
            </a:pPr>
            <a:r>
              <a:rPr lang="en-US" altLang="zh-CN" b="1">
                <a:solidFill>
                  <a:schemeClr val="folHlink"/>
                </a:solidFill>
                <a:effectDag name="">
                  <a:cont type="tree" name="">
                    <a:effect ref="fillLine"/>
                    <a:outerShdw dist="38100" dir="13500000" algn="br">
                      <a:srgbClr val="FFFFFF"/>
                    </a:outerShdw>
                  </a:cont>
                  <a:cont type="tree" name="">
                    <a:effect ref="fillLine"/>
                    <a:outerShdw dist="38100" dir="2700000" algn="tl">
                      <a:srgbClr val="6B6B6B"/>
                    </a:outerShdw>
                  </a:cont>
                  <a:effect ref="fillLine"/>
                </a:effectDag>
                <a:ea typeface="宋体" panose="02010600030101010101" pitchFamily="2" charset="-122"/>
              </a:rPr>
              <a:t>Threat</a:t>
            </a:r>
          </a:p>
        </p:txBody>
      </p:sp>
      <p:sp>
        <p:nvSpPr>
          <p:cNvPr id="16" name="AutoShape 5">
            <a:extLst>
              <a:ext uri="{FF2B5EF4-FFF2-40B4-BE49-F238E27FC236}">
                <a16:creationId xmlns:a16="http://schemas.microsoft.com/office/drawing/2014/main" id="{87C52570-5053-2A3B-1C8E-12B472EB9B11}"/>
              </a:ext>
            </a:extLst>
          </p:cNvPr>
          <p:cNvSpPr>
            <a:spLocks noChangeArrowheads="1"/>
          </p:cNvSpPr>
          <p:nvPr/>
        </p:nvSpPr>
        <p:spPr bwMode="auto">
          <a:xfrm>
            <a:off x="4289822" y="4747110"/>
            <a:ext cx="2819400" cy="685800"/>
          </a:xfrm>
          <a:custGeom>
            <a:avLst/>
            <a:gdLst>
              <a:gd name="G0" fmla="+- 2769 0 0"/>
              <a:gd name="G1" fmla="+- 21600 0 2769"/>
              <a:gd name="G2" fmla="*/ 2769 1 2"/>
              <a:gd name="G3" fmla="+- 21600 0 G2"/>
              <a:gd name="G4" fmla="+/ 2769 21600 2"/>
              <a:gd name="G5" fmla="+/ G1 0 2"/>
              <a:gd name="G6" fmla="*/ 21600 21600 2769"/>
              <a:gd name="G7" fmla="*/ G6 1 2"/>
              <a:gd name="G8" fmla="+- 21600 0 G7"/>
              <a:gd name="G9" fmla="*/ 21600 1 2"/>
              <a:gd name="G10" fmla="+- 2769 0 G9"/>
              <a:gd name="G11" fmla="?: G10 G8 0"/>
              <a:gd name="G12" fmla="?: G10 G7 21600"/>
              <a:gd name="T0" fmla="*/ 20215 w 21600"/>
              <a:gd name="T1" fmla="*/ 10800 h 21600"/>
              <a:gd name="T2" fmla="*/ 10800 w 21600"/>
              <a:gd name="T3" fmla="*/ 21600 h 21600"/>
              <a:gd name="T4" fmla="*/ 1385 w 21600"/>
              <a:gd name="T5" fmla="*/ 10800 h 21600"/>
              <a:gd name="T6" fmla="*/ 10800 w 21600"/>
              <a:gd name="T7" fmla="*/ 0 h 21600"/>
              <a:gd name="T8" fmla="*/ 3185 w 21600"/>
              <a:gd name="T9" fmla="*/ 3185 h 21600"/>
              <a:gd name="T10" fmla="*/ 18415 w 21600"/>
              <a:gd name="T11" fmla="*/ 18415 h 21600"/>
            </a:gdLst>
            <a:ahLst/>
            <a:cxnLst>
              <a:cxn ang="0">
                <a:pos x="T0" y="T1"/>
              </a:cxn>
              <a:cxn ang="0">
                <a:pos x="T2" y="T3"/>
              </a:cxn>
              <a:cxn ang="0">
                <a:pos x="T4" y="T5"/>
              </a:cxn>
              <a:cxn ang="0">
                <a:pos x="T6" y="T7"/>
              </a:cxn>
            </a:cxnLst>
            <a:rect l="T8" t="T9" r="T10" b="T11"/>
            <a:pathLst>
              <a:path w="21600" h="21600">
                <a:moveTo>
                  <a:pt x="0" y="0"/>
                </a:moveTo>
                <a:lnTo>
                  <a:pt x="2769" y="21600"/>
                </a:lnTo>
                <a:lnTo>
                  <a:pt x="18831" y="21600"/>
                </a:lnTo>
                <a:lnTo>
                  <a:pt x="21600" y="0"/>
                </a:lnTo>
                <a:close/>
              </a:path>
            </a:pathLst>
          </a:custGeom>
          <a:solidFill>
            <a:schemeClr val="folHlink">
              <a:alpha val="50000"/>
            </a:schemeClr>
          </a:solidFill>
          <a:ln>
            <a:noFill/>
          </a:ln>
          <a:effectLst/>
        </p:spPr>
        <p:txBody>
          <a:bodyPr wrap="none" anchor="ctr"/>
          <a:lstStyle/>
          <a:p>
            <a:pPr algn="ctr">
              <a:defRPr/>
            </a:pPr>
            <a:r>
              <a:rPr lang="en-US" altLang="zh-CN" b="1">
                <a:effectLst>
                  <a:outerShdw blurRad="38100" dist="38100" dir="2700000" algn="tl">
                    <a:srgbClr val="FFFFFF"/>
                  </a:outerShdw>
                </a:effectLst>
                <a:ea typeface="宋体" panose="02010600030101010101" pitchFamily="2" charset="-122"/>
              </a:rPr>
              <a:t>    </a:t>
            </a:r>
            <a:r>
              <a:rPr lang="en-US" altLang="zh-CN" b="1">
                <a:solidFill>
                  <a:schemeClr val="folHlink"/>
                </a:solidFill>
                <a:effectDag name="">
                  <a:cont type="tree" name="">
                    <a:effect ref="fillLine"/>
                    <a:outerShdw dist="38100" dir="13500000" algn="br">
                      <a:srgbClr val="FFFFFF"/>
                    </a:outerShdw>
                  </a:cont>
                  <a:cont type="tree" name="">
                    <a:effect ref="fillLine"/>
                    <a:outerShdw dist="38100" dir="2700000" algn="tl">
                      <a:srgbClr val="6B6B6B"/>
                    </a:outerShdw>
                  </a:cont>
                  <a:effect ref="fillLine"/>
                </a:effectDag>
                <a:ea typeface="宋体" panose="02010600030101010101" pitchFamily="2" charset="-122"/>
              </a:rPr>
              <a:t>Undesired Aircraft</a:t>
            </a:r>
          </a:p>
          <a:p>
            <a:pPr algn="ctr">
              <a:defRPr/>
            </a:pPr>
            <a:r>
              <a:rPr lang="en-US" altLang="zh-CN" b="1">
                <a:solidFill>
                  <a:schemeClr val="folHlink"/>
                </a:solidFill>
                <a:effectDag name="">
                  <a:cont type="tree" name="">
                    <a:effect ref="fillLine"/>
                    <a:outerShdw dist="38100" dir="13500000" algn="br">
                      <a:srgbClr val="FFFFFF"/>
                    </a:outerShdw>
                  </a:cont>
                  <a:cont type="tree" name="">
                    <a:effect ref="fillLine"/>
                    <a:outerShdw dist="38100" dir="2700000" algn="tl">
                      <a:srgbClr val="6B6B6B"/>
                    </a:outerShdw>
                  </a:cont>
                  <a:effect ref="fillLine"/>
                </a:effectDag>
                <a:ea typeface="宋体" panose="02010600030101010101" pitchFamily="2" charset="-122"/>
              </a:rPr>
              <a:t>   State</a:t>
            </a:r>
          </a:p>
        </p:txBody>
      </p:sp>
      <p:sp>
        <p:nvSpPr>
          <p:cNvPr id="17" name="AutoShape 6">
            <a:extLst>
              <a:ext uri="{FF2B5EF4-FFF2-40B4-BE49-F238E27FC236}">
                <a16:creationId xmlns:a16="http://schemas.microsoft.com/office/drawing/2014/main" id="{BACD2EFE-BF66-53AE-EB32-F4F56C231353}"/>
              </a:ext>
            </a:extLst>
          </p:cNvPr>
          <p:cNvSpPr>
            <a:spLocks noChangeArrowheads="1"/>
          </p:cNvSpPr>
          <p:nvPr/>
        </p:nvSpPr>
        <p:spPr bwMode="auto">
          <a:xfrm rot="3856400">
            <a:off x="3964385" y="4234348"/>
            <a:ext cx="825500" cy="479425"/>
          </a:xfrm>
          <a:prstGeom prst="parallelogram">
            <a:avLst>
              <a:gd name="adj" fmla="val 47957"/>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LID19465" altLang="ru-RU" sz="1800"/>
          </a:p>
        </p:txBody>
      </p:sp>
      <p:sp>
        <p:nvSpPr>
          <p:cNvPr id="18" name="AutoShape 7">
            <a:extLst>
              <a:ext uri="{FF2B5EF4-FFF2-40B4-BE49-F238E27FC236}">
                <a16:creationId xmlns:a16="http://schemas.microsoft.com/office/drawing/2014/main" id="{4C869624-3CFB-BBF6-7A6B-5649C145FD1A}"/>
              </a:ext>
            </a:extLst>
          </p:cNvPr>
          <p:cNvSpPr>
            <a:spLocks noChangeArrowheads="1"/>
          </p:cNvSpPr>
          <p:nvPr/>
        </p:nvSpPr>
        <p:spPr bwMode="auto">
          <a:xfrm rot="3856400">
            <a:off x="3430985" y="3015148"/>
            <a:ext cx="825500" cy="479425"/>
          </a:xfrm>
          <a:prstGeom prst="parallelogram">
            <a:avLst>
              <a:gd name="adj" fmla="val 47957"/>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LID19465" altLang="ru-RU" sz="1800"/>
          </a:p>
        </p:txBody>
      </p:sp>
      <p:sp>
        <p:nvSpPr>
          <p:cNvPr id="19" name="AutoShape 8">
            <a:extLst>
              <a:ext uri="{FF2B5EF4-FFF2-40B4-BE49-F238E27FC236}">
                <a16:creationId xmlns:a16="http://schemas.microsoft.com/office/drawing/2014/main" id="{3D63118B-3477-BCE8-3ED6-FBE5E5417ADF}"/>
              </a:ext>
            </a:extLst>
          </p:cNvPr>
          <p:cNvSpPr>
            <a:spLocks noChangeArrowheads="1"/>
          </p:cNvSpPr>
          <p:nvPr/>
        </p:nvSpPr>
        <p:spPr bwMode="auto">
          <a:xfrm rot="3856400">
            <a:off x="2853135" y="1764198"/>
            <a:ext cx="762000" cy="479425"/>
          </a:xfrm>
          <a:prstGeom prst="parallelogram">
            <a:avLst>
              <a:gd name="adj" fmla="val 44268"/>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LID19465" altLang="ru-RU" sz="1800"/>
          </a:p>
        </p:txBody>
      </p:sp>
      <p:sp>
        <p:nvSpPr>
          <p:cNvPr id="20" name="AutoShape 9">
            <a:extLst>
              <a:ext uri="{FF2B5EF4-FFF2-40B4-BE49-F238E27FC236}">
                <a16:creationId xmlns:a16="http://schemas.microsoft.com/office/drawing/2014/main" id="{FB1B6F59-17A3-0E62-8D67-6671D06B0BA8}"/>
              </a:ext>
            </a:extLst>
          </p:cNvPr>
          <p:cNvSpPr>
            <a:spLocks noChangeArrowheads="1"/>
          </p:cNvSpPr>
          <p:nvPr/>
        </p:nvSpPr>
        <p:spPr bwMode="auto">
          <a:xfrm rot="10800000">
            <a:off x="4975622" y="6042510"/>
            <a:ext cx="1447800" cy="1219200"/>
          </a:xfrm>
          <a:prstGeom prst="triangle">
            <a:avLst>
              <a:gd name="adj" fmla="val 52958"/>
            </a:avLst>
          </a:prstGeom>
          <a:solidFill>
            <a:schemeClr val="folHlink"/>
          </a:solidFill>
          <a:ln w="9525" algn="ctr">
            <a:solidFill>
              <a:schemeClr val="tx1"/>
            </a:solidFill>
            <a:miter lim="800000"/>
            <a:headEnd/>
            <a:tailEnd/>
          </a:ln>
          <a:effectLst/>
        </p:spPr>
        <p:txBody>
          <a:bodyPr rot="10800000" wrap="none" anchor="ctr"/>
          <a:lstStyle/>
          <a:p>
            <a:pPr algn="ctr">
              <a:defRPr/>
            </a:pPr>
            <a:r>
              <a:rPr lang="en-US" altLang="zh-CN" b="1">
                <a:solidFill>
                  <a:srgbClr val="FF3300"/>
                </a:solidFill>
                <a:effectLst>
                  <a:outerShdw blurRad="38100" dist="38100" dir="2700000" algn="tl">
                    <a:srgbClr val="000000"/>
                  </a:outerShdw>
                </a:effectLst>
                <a:ea typeface="宋体" panose="02010600030101010101" pitchFamily="2" charset="-122"/>
              </a:rPr>
              <a:t>Incident</a:t>
            </a:r>
          </a:p>
          <a:p>
            <a:pPr algn="ctr">
              <a:defRPr/>
            </a:pPr>
            <a:endParaRPr lang="en-US" altLang="zh-CN" b="1">
              <a:effectLst>
                <a:outerShdw blurRad="38100" dist="38100" dir="2700000" algn="tl">
                  <a:srgbClr val="FFFFFF"/>
                </a:outerShdw>
              </a:effectLst>
              <a:ea typeface="宋体" panose="02010600030101010101" pitchFamily="2" charset="-122"/>
            </a:endParaRPr>
          </a:p>
        </p:txBody>
      </p:sp>
      <p:sp>
        <p:nvSpPr>
          <p:cNvPr id="21" name="AutoShape 10">
            <a:extLst>
              <a:ext uri="{FF2B5EF4-FFF2-40B4-BE49-F238E27FC236}">
                <a16:creationId xmlns:a16="http://schemas.microsoft.com/office/drawing/2014/main" id="{54BB9E66-95A3-DDA6-E74E-19C30AC0898C}"/>
              </a:ext>
            </a:extLst>
          </p:cNvPr>
          <p:cNvSpPr>
            <a:spLocks noChangeArrowheads="1"/>
          </p:cNvSpPr>
          <p:nvPr/>
        </p:nvSpPr>
        <p:spPr bwMode="auto">
          <a:xfrm rot="3856400">
            <a:off x="4597798" y="5486886"/>
            <a:ext cx="912812" cy="477837"/>
          </a:xfrm>
          <a:prstGeom prst="parallelogram">
            <a:avLst>
              <a:gd name="adj" fmla="val 46342"/>
            </a:avLst>
          </a:prstGeom>
          <a:solidFill>
            <a:schemeClr val="fo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90000"/>
              <a:buFont typeface="Wingdings" pitchFamily="2" charset="2"/>
              <a:buChar char="n"/>
              <a:defRPr sz="2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itchFamily="2" charset="2"/>
              <a:buChar char="n"/>
              <a:defRPr>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folHlink"/>
              </a:buClr>
              <a:buSzPct val="55000"/>
              <a:buFont typeface="Wingdings" pitchFamily="2" charset="2"/>
              <a:buChar char="n"/>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LID19465" altLang="ru-RU" sz="1800"/>
          </a:p>
        </p:txBody>
      </p:sp>
      <p:sp>
        <p:nvSpPr>
          <p:cNvPr id="22" name="Прямоугольник 21">
            <a:extLst>
              <a:ext uri="{FF2B5EF4-FFF2-40B4-BE49-F238E27FC236}">
                <a16:creationId xmlns:a16="http://schemas.microsoft.com/office/drawing/2014/main" id="{7A8D757F-D8A8-F054-492A-7E0E5B662D6C}"/>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rtlCol="0" anchor="ctr"/>
          <a:lstStyle/>
          <a:p>
            <a:pPr algn="ctr"/>
            <a:endParaRPr lang="ru-RU"/>
          </a:p>
        </p:txBody>
      </p:sp>
      <p:pic>
        <p:nvPicPr>
          <p:cNvPr id="4" name="Рисунок 3"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E34882E1-8E6A-FF61-60F9-7F2E061D6B7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8513" y="801688"/>
            <a:ext cx="4878705" cy="595432"/>
          </a:xfrm>
          <a:prstGeom prst="rect">
            <a:avLst/>
          </a:prstGeom>
          <a:noFill/>
          <a:ln/>
        </p:spPr>
        <p:txBody>
          <a:bodyPr wrap="none" lIns="0" tIns="0" rIns="0" bIns="0" rtlCol="0" anchor="t"/>
          <a:lstStyle/>
          <a:p>
            <a:pPr marL="0" indent="0" algn="l">
              <a:buNone/>
            </a:pPr>
            <a:r>
              <a:rPr lang="en-US" sz="4000" b="1" dirty="0">
                <a:latin typeface="Aptos" panose="020B0004020202020204" pitchFamily="34" charset="0"/>
                <a:ea typeface="Petrona Bold" pitchFamily="34" charset="-122"/>
                <a:cs typeface="Petrona Bold" pitchFamily="34" charset="-120"/>
              </a:rPr>
              <a:t>MANAGING</a:t>
            </a:r>
            <a:r>
              <a:rPr lang="en-US" sz="3750" b="1" dirty="0">
                <a:latin typeface="Aptos" panose="020B0004020202020204" pitchFamily="34" charset="0"/>
                <a:ea typeface="Petrona Bold" pitchFamily="34" charset="-122"/>
                <a:cs typeface="Petrona Bold" pitchFamily="34" charset="-120"/>
              </a:rPr>
              <a:t> THREATS</a:t>
            </a:r>
            <a:endParaRPr lang="en-US" sz="3750" dirty="0">
              <a:latin typeface="Aptos" panose="020B0004020202020204" pitchFamily="34" charset="0"/>
            </a:endParaRPr>
          </a:p>
        </p:txBody>
      </p:sp>
      <p:sp>
        <p:nvSpPr>
          <p:cNvPr id="3" name="Text 1"/>
          <p:cNvSpPr/>
          <p:nvPr/>
        </p:nvSpPr>
        <p:spPr>
          <a:xfrm>
            <a:off x="793788" y="1862634"/>
            <a:ext cx="13042821" cy="595432"/>
          </a:xfrm>
          <a:prstGeom prst="rect">
            <a:avLst/>
          </a:prstGeom>
          <a:noFill/>
          <a:ln/>
        </p:spPr>
        <p:txBody>
          <a:bodyPr wrap="none" lIns="0" tIns="0" rIns="0" bIns="0" rtlCol="0" anchor="t"/>
          <a:lstStyle/>
          <a:p>
            <a:pPr marL="0" indent="0" algn="just">
              <a:lnSpc>
                <a:spcPts val="4650"/>
              </a:lnSpc>
              <a:buNone/>
            </a:pPr>
            <a:r>
              <a:rPr lang="en-US" sz="3750" b="1" dirty="0">
                <a:solidFill>
                  <a:srgbClr val="007EBD"/>
                </a:solidFill>
                <a:latin typeface="Aptos" panose="020B0004020202020204" pitchFamily="34" charset="0"/>
                <a:ea typeface="Petrona Bold" pitchFamily="34" charset="-122"/>
                <a:cs typeface="Petrona Bold" pitchFamily="34" charset="-120"/>
              </a:rPr>
              <a:t>AVOID                                TRAP                                         MITIGATE</a:t>
            </a:r>
            <a:endParaRPr lang="en-US" sz="3750" dirty="0">
              <a:solidFill>
                <a:srgbClr val="007EBD"/>
              </a:solidFill>
              <a:latin typeface="Aptos" panose="020B0004020202020204" pitchFamily="34" charset="0"/>
            </a:endParaRPr>
          </a:p>
        </p:txBody>
      </p:sp>
      <p:sp>
        <p:nvSpPr>
          <p:cNvPr id="4" name="Text 2"/>
          <p:cNvSpPr/>
          <p:nvPr/>
        </p:nvSpPr>
        <p:spPr>
          <a:xfrm>
            <a:off x="793789" y="3610335"/>
            <a:ext cx="7977426" cy="4466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Aptos" panose="020B0004020202020204" pitchFamily="34" charset="0"/>
                <a:ea typeface="Petrona Bold" pitchFamily="34" charset="-122"/>
                <a:cs typeface="Petrona Bold" pitchFamily="34" charset="-120"/>
              </a:rPr>
              <a:t>Maintain a high degree of Situational Awareness.</a:t>
            </a:r>
            <a:endParaRPr lang="en-US" sz="2800" dirty="0">
              <a:latin typeface="Aptos" panose="020B0004020202020204" pitchFamily="34" charset="0"/>
            </a:endParaRPr>
          </a:p>
        </p:txBody>
      </p:sp>
      <p:sp>
        <p:nvSpPr>
          <p:cNvPr id="5" name="Text 3"/>
          <p:cNvSpPr/>
          <p:nvPr/>
        </p:nvSpPr>
        <p:spPr>
          <a:xfrm>
            <a:off x="793789" y="439710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Notice, understand, </a:t>
            </a:r>
            <a:r>
              <a:rPr lang="en-US" sz="1750" b="1" dirty="0">
                <a:solidFill>
                  <a:srgbClr val="272525"/>
                </a:solidFill>
                <a:latin typeface="Inter" pitchFamily="34" charset="0"/>
                <a:ea typeface="Inter" pitchFamily="34" charset="-122"/>
                <a:cs typeface="Inter" pitchFamily="34" charset="-120"/>
              </a:rPr>
              <a:t>think ahead</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6" name="Text 4"/>
          <p:cNvSpPr/>
          <p:nvPr/>
        </p:nvSpPr>
        <p:spPr>
          <a:xfrm>
            <a:off x="793789" y="483929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The effects of threats occur in the </a:t>
            </a:r>
            <a:r>
              <a:rPr lang="en-US" sz="1750" b="1" dirty="0">
                <a:solidFill>
                  <a:srgbClr val="272525"/>
                </a:solidFill>
                <a:latin typeface="Inter" pitchFamily="34" charset="0"/>
                <a:ea typeface="Inter" pitchFamily="34" charset="-122"/>
                <a:cs typeface="Inter" pitchFamily="34" charset="-120"/>
              </a:rPr>
              <a:t>future</a:t>
            </a:r>
            <a:r>
              <a:rPr lang="en-US" sz="1750" dirty="0">
                <a:solidFill>
                  <a:srgbClr val="272525"/>
                </a:solidFill>
                <a:latin typeface="Inter" pitchFamily="34" charset="0"/>
                <a:ea typeface="Inter" pitchFamily="34" charset="-122"/>
                <a:cs typeface="Inter" pitchFamily="34" charset="-120"/>
              </a:rPr>
              <a:t> and so may be trapped or mitigated by planning ahead.</a:t>
            </a:r>
            <a:endParaRPr lang="en-US" sz="1750" dirty="0"/>
          </a:p>
        </p:txBody>
      </p:sp>
      <p:sp>
        <p:nvSpPr>
          <p:cNvPr id="7" name="Text 5"/>
          <p:cNvSpPr/>
          <p:nvPr/>
        </p:nvSpPr>
        <p:spPr>
          <a:xfrm>
            <a:off x="793789" y="5657198"/>
            <a:ext cx="13042821" cy="1056736"/>
          </a:xfrm>
          <a:prstGeom prst="rect">
            <a:avLst/>
          </a:prstGeom>
          <a:noFill/>
          <a:ln/>
        </p:spPr>
        <p:txBody>
          <a:bodyPr wrap="square" lIns="0" tIns="0" rIns="0" bIns="0" rtlCol="0" anchor="t"/>
          <a:lstStyle/>
          <a:p>
            <a:pPr marL="0" indent="0" algn="l">
              <a:lnSpc>
                <a:spcPts val="4650"/>
              </a:lnSpc>
              <a:buNone/>
            </a:pPr>
            <a:r>
              <a:rPr lang="en-US" sz="3200" b="1" dirty="0">
                <a:solidFill>
                  <a:srgbClr val="000000"/>
                </a:solidFill>
                <a:latin typeface="Aptos" panose="020B0004020202020204" pitchFamily="34" charset="0"/>
                <a:ea typeface="Petrona Bold" pitchFamily="34" charset="-122"/>
                <a:cs typeface="Petrona Bold" pitchFamily="34" charset="-120"/>
              </a:rPr>
              <a:t>Threats are not Errors, but they increase the potential for error..</a:t>
            </a:r>
            <a:endParaRPr lang="en-US" sz="3200" dirty="0">
              <a:latin typeface="Aptos" panose="020B0004020202020204" pitchFamily="34" charset="0"/>
            </a:endParaRPr>
          </a:p>
        </p:txBody>
      </p:sp>
      <p:sp>
        <p:nvSpPr>
          <p:cNvPr id="9" name="Прямоугольник 8">
            <a:extLst>
              <a:ext uri="{FF2B5EF4-FFF2-40B4-BE49-F238E27FC236}">
                <a16:creationId xmlns:a16="http://schemas.microsoft.com/office/drawing/2014/main" id="{6AB64A5E-DEFC-613F-89A1-D4AAC48D030A}"/>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Рисунок 10"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AEC2B2C8-CF44-E9EE-E354-F2AD532F817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6527" y="801688"/>
            <a:ext cx="5954197" cy="744260"/>
          </a:xfrm>
          <a:prstGeom prst="rect">
            <a:avLst/>
          </a:prstGeom>
          <a:noFill/>
          <a:ln/>
        </p:spPr>
        <p:txBody>
          <a:bodyPr wrap="none" lIns="0" tIns="0" rIns="0" bIns="0" rtlCol="0" anchor="t"/>
          <a:lstStyle/>
          <a:p>
            <a:pPr marL="0" indent="0" algn="l">
              <a:buNone/>
            </a:pPr>
            <a:r>
              <a:rPr lang="en-US" sz="4000" b="1" dirty="0">
                <a:latin typeface="Aptos" panose="020B0004020202020204" pitchFamily="34" charset="0"/>
                <a:ea typeface="Petrona Bold" pitchFamily="34" charset="-122"/>
                <a:cs typeface="Petrona Bold" pitchFamily="34" charset="-120"/>
              </a:rPr>
              <a:t>DEFINING ERROR</a:t>
            </a:r>
            <a:endParaRPr lang="en-US" sz="4000" dirty="0">
              <a:latin typeface="Aptos" panose="020B0004020202020204" pitchFamily="34" charset="0"/>
            </a:endParaRPr>
          </a:p>
        </p:txBody>
      </p:sp>
      <p:sp>
        <p:nvSpPr>
          <p:cNvPr id="3" name="Text 1"/>
          <p:cNvSpPr/>
          <p:nvPr/>
        </p:nvSpPr>
        <p:spPr>
          <a:xfrm>
            <a:off x="798513" y="2274583"/>
            <a:ext cx="5946934" cy="595432"/>
          </a:xfrm>
          <a:prstGeom prst="rect">
            <a:avLst/>
          </a:prstGeom>
          <a:noFill/>
          <a:ln/>
        </p:spPr>
        <p:txBody>
          <a:bodyPr wrap="none" lIns="0" tIns="0" rIns="0" bIns="0" rtlCol="0" anchor="t"/>
          <a:lstStyle/>
          <a:p>
            <a:pPr marL="0" indent="0" algn="l">
              <a:lnSpc>
                <a:spcPts val="4650"/>
              </a:lnSpc>
              <a:buNone/>
            </a:pPr>
            <a:r>
              <a:rPr lang="en-US" sz="3600" b="1" dirty="0">
                <a:solidFill>
                  <a:srgbClr val="007EBD"/>
                </a:solidFill>
                <a:latin typeface="Aptos" panose="020B0004020202020204" pitchFamily="34" charset="0"/>
                <a:ea typeface="Petrona Bold" pitchFamily="34" charset="-122"/>
                <a:cs typeface="Petrona Bold" pitchFamily="34" charset="-120"/>
              </a:rPr>
              <a:t>An error may be defined as:</a:t>
            </a:r>
            <a:endParaRPr lang="en-US" sz="3600" dirty="0">
              <a:solidFill>
                <a:srgbClr val="007EBD"/>
              </a:solidFill>
              <a:latin typeface="Aptos" panose="020B0004020202020204" pitchFamily="34" charset="0"/>
            </a:endParaRPr>
          </a:p>
        </p:txBody>
      </p:sp>
      <p:sp>
        <p:nvSpPr>
          <p:cNvPr id="4" name="Text 2"/>
          <p:cNvSpPr/>
          <p:nvPr/>
        </p:nvSpPr>
        <p:spPr>
          <a:xfrm>
            <a:off x="798513" y="2960740"/>
            <a:ext cx="13042821" cy="893207"/>
          </a:xfrm>
          <a:prstGeom prst="rect">
            <a:avLst/>
          </a:prstGeom>
          <a:noFill/>
          <a:ln/>
        </p:spPr>
        <p:txBody>
          <a:bodyPr wrap="square" lIns="0" tIns="0" rIns="0" bIns="0" rtlCol="0" anchor="t"/>
          <a:lstStyle/>
          <a:p>
            <a:pPr marL="0" indent="0" algn="l">
              <a:lnSpc>
                <a:spcPts val="3500"/>
              </a:lnSpc>
              <a:buNone/>
            </a:pPr>
            <a:r>
              <a:rPr lang="en-US" sz="2800" dirty="0">
                <a:solidFill>
                  <a:srgbClr val="000000"/>
                </a:solidFill>
                <a:latin typeface="Aptos" panose="020B0004020202020204" pitchFamily="34" charset="0"/>
                <a:ea typeface="Petrona Bold" pitchFamily="34" charset="-122"/>
                <a:cs typeface="Petrona Bold" pitchFamily="34" charset="-120"/>
              </a:rPr>
              <a:t>A consequence of human involvement which causes deviation from crew or organisational intentions or expectations.</a:t>
            </a:r>
            <a:endParaRPr lang="en-US" sz="2800" dirty="0">
              <a:latin typeface="Aptos" panose="020B0004020202020204" pitchFamily="34" charset="0"/>
            </a:endParaRPr>
          </a:p>
        </p:txBody>
      </p:sp>
      <p:sp>
        <p:nvSpPr>
          <p:cNvPr id="5" name="Text 3"/>
          <p:cNvSpPr/>
          <p:nvPr/>
        </p:nvSpPr>
        <p:spPr>
          <a:xfrm>
            <a:off x="793789" y="4810059"/>
            <a:ext cx="13042821" cy="1190863"/>
          </a:xfrm>
          <a:prstGeom prst="rect">
            <a:avLst/>
          </a:prstGeom>
          <a:noFill/>
          <a:ln/>
        </p:spPr>
        <p:txBody>
          <a:bodyPr wrap="square" lIns="0" tIns="0" rIns="0" bIns="0" rtlCol="0" anchor="t"/>
          <a:lstStyle/>
          <a:p>
            <a:pPr marL="0" indent="0" algn="l">
              <a:lnSpc>
                <a:spcPts val="4650"/>
              </a:lnSpc>
              <a:buNone/>
            </a:pPr>
            <a:r>
              <a:rPr lang="en-US" sz="3750" b="1" dirty="0">
                <a:solidFill>
                  <a:srgbClr val="000000"/>
                </a:solidFill>
                <a:latin typeface="Aptos" panose="020B0004020202020204" pitchFamily="34" charset="0"/>
                <a:ea typeface="Petrona Bold" pitchFamily="34" charset="-122"/>
                <a:cs typeface="Petrona Bold" pitchFamily="34" charset="-120"/>
              </a:rPr>
              <a:t>Errors may occur either in the presence or absence of Threats..</a:t>
            </a:r>
            <a:endParaRPr lang="en-US" sz="3750" dirty="0">
              <a:latin typeface="Aptos" panose="020B0004020202020204" pitchFamily="34" charset="0"/>
            </a:endParaRPr>
          </a:p>
        </p:txBody>
      </p:sp>
      <p:sp>
        <p:nvSpPr>
          <p:cNvPr id="8" name="Прямоугольник 7">
            <a:extLst>
              <a:ext uri="{FF2B5EF4-FFF2-40B4-BE49-F238E27FC236}">
                <a16:creationId xmlns:a16="http://schemas.microsoft.com/office/drawing/2014/main" id="{785535A6-D872-E79B-DAD3-DD31E0322ACA}"/>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411AE49E-5AA2-1C02-9320-9C9D81FD081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8513" y="801688"/>
            <a:ext cx="4763333" cy="595432"/>
          </a:xfrm>
          <a:prstGeom prst="rect">
            <a:avLst/>
          </a:prstGeom>
          <a:noFill/>
          <a:ln/>
        </p:spPr>
        <p:txBody>
          <a:bodyPr wrap="none" lIns="0" tIns="0" rIns="0" bIns="0" rtlCol="0" anchor="t"/>
          <a:lstStyle/>
          <a:p>
            <a:pPr marL="0" indent="0" algn="l">
              <a:lnSpc>
                <a:spcPts val="4650"/>
              </a:lnSpc>
              <a:buNone/>
            </a:pPr>
            <a:r>
              <a:rPr lang="en-US" sz="4000" b="1" dirty="0">
                <a:latin typeface="Aptos" panose="020B0004020202020204" pitchFamily="34" charset="0"/>
                <a:ea typeface="Petrona Bold" pitchFamily="34" charset="-122"/>
                <a:cs typeface="Petrona Bold" pitchFamily="34" charset="-120"/>
              </a:rPr>
              <a:t>LOSA (Line Ops Safety Audit) data- ERRORS</a:t>
            </a:r>
            <a:endParaRPr lang="en-US" sz="4000" dirty="0">
              <a:latin typeface="Aptos" panose="020B0004020202020204" pitchFamily="34" charset="0"/>
            </a:endParaRPr>
          </a:p>
        </p:txBody>
      </p:sp>
      <p:sp>
        <p:nvSpPr>
          <p:cNvPr id="3" name="Shape 1"/>
          <p:cNvSpPr/>
          <p:nvPr/>
        </p:nvSpPr>
        <p:spPr>
          <a:xfrm>
            <a:off x="793790" y="1909763"/>
            <a:ext cx="6407944" cy="1884640"/>
          </a:xfrm>
          <a:prstGeom prst="roundRect">
            <a:avLst>
              <a:gd name="adj" fmla="val 7763"/>
            </a:avLst>
          </a:prstGeom>
          <a:solidFill>
            <a:srgbClr val="FFFFFF">
              <a:alpha val="95000"/>
            </a:srgbClr>
          </a:solidFill>
          <a:ln w="30480">
            <a:solidFill>
              <a:srgbClr val="B2D4E5"/>
            </a:solidFill>
            <a:prstDash val="solid"/>
          </a:ln>
        </p:spPr>
        <p:txBody>
          <a:bodyPr/>
          <a:lstStyle/>
          <a:p>
            <a:endParaRPr lang="ru-RU"/>
          </a:p>
        </p:txBody>
      </p:sp>
      <p:sp>
        <p:nvSpPr>
          <p:cNvPr id="4" name="Shape 2"/>
          <p:cNvSpPr/>
          <p:nvPr/>
        </p:nvSpPr>
        <p:spPr>
          <a:xfrm>
            <a:off x="763310" y="1909763"/>
            <a:ext cx="121920" cy="1884640"/>
          </a:xfrm>
          <a:prstGeom prst="roundRect">
            <a:avLst>
              <a:gd name="adj" fmla="val 78139"/>
            </a:avLst>
          </a:prstGeom>
          <a:solidFill>
            <a:srgbClr val="007EBD"/>
          </a:solidFill>
          <a:ln/>
        </p:spPr>
        <p:txBody>
          <a:bodyPr/>
          <a:lstStyle/>
          <a:p>
            <a:endParaRPr lang="ru-RU"/>
          </a:p>
        </p:txBody>
      </p:sp>
      <p:sp>
        <p:nvSpPr>
          <p:cNvPr id="5" name="Text 3"/>
          <p:cNvSpPr/>
          <p:nvPr/>
        </p:nvSpPr>
        <p:spPr>
          <a:xfrm>
            <a:off x="1142524" y="216705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ptos" panose="020B0004020202020204" pitchFamily="34" charset="0"/>
                <a:ea typeface="Petrona Bold" pitchFamily="34" charset="-122"/>
                <a:cs typeface="Petrona Bold" pitchFamily="34" charset="-120"/>
              </a:rPr>
              <a:t>Error Frequency</a:t>
            </a:r>
            <a:endParaRPr lang="en-US" sz="2300" dirty="0">
              <a:latin typeface="Aptos" panose="020B0004020202020204" pitchFamily="34" charset="0"/>
            </a:endParaRPr>
          </a:p>
        </p:txBody>
      </p:sp>
      <p:sp>
        <p:nvSpPr>
          <p:cNvPr id="6" name="Text 4"/>
          <p:cNvSpPr/>
          <p:nvPr/>
        </p:nvSpPr>
        <p:spPr>
          <a:xfrm>
            <a:off x="1142524" y="2675215"/>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75% of flights had 1 or more </a:t>
            </a:r>
            <a:r>
              <a:rPr lang="en-US" sz="1750" b="1" dirty="0">
                <a:solidFill>
                  <a:srgbClr val="272525"/>
                </a:solidFill>
                <a:latin typeface="Inter" pitchFamily="34" charset="0"/>
                <a:ea typeface="Inter" pitchFamily="34" charset="-122"/>
                <a:cs typeface="Inter" pitchFamily="34" charset="-120"/>
              </a:rPr>
              <a:t>Errors</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7" name="Text 5"/>
          <p:cNvSpPr/>
          <p:nvPr/>
        </p:nvSpPr>
        <p:spPr>
          <a:xfrm>
            <a:off x="1142524" y="3174206"/>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average number of Errors/flight was 2.6.</a:t>
            </a:r>
            <a:endParaRPr lang="en-US" sz="1750" dirty="0"/>
          </a:p>
        </p:txBody>
      </p:sp>
      <p:sp>
        <p:nvSpPr>
          <p:cNvPr id="8" name="Shape 6"/>
          <p:cNvSpPr/>
          <p:nvPr/>
        </p:nvSpPr>
        <p:spPr>
          <a:xfrm>
            <a:off x="7428548" y="1909763"/>
            <a:ext cx="6408063" cy="1884640"/>
          </a:xfrm>
          <a:prstGeom prst="roundRect">
            <a:avLst>
              <a:gd name="adj" fmla="val 7763"/>
            </a:avLst>
          </a:prstGeom>
          <a:solidFill>
            <a:srgbClr val="FFFFFF">
              <a:alpha val="95000"/>
            </a:srgbClr>
          </a:solidFill>
          <a:ln w="30480">
            <a:solidFill>
              <a:srgbClr val="B2D4E5"/>
            </a:solidFill>
            <a:prstDash val="solid"/>
          </a:ln>
        </p:spPr>
        <p:txBody>
          <a:bodyPr/>
          <a:lstStyle/>
          <a:p>
            <a:endParaRPr lang="ru-RU"/>
          </a:p>
        </p:txBody>
      </p:sp>
      <p:sp>
        <p:nvSpPr>
          <p:cNvPr id="9" name="Shape 7"/>
          <p:cNvSpPr/>
          <p:nvPr/>
        </p:nvSpPr>
        <p:spPr>
          <a:xfrm>
            <a:off x="7398067" y="1909763"/>
            <a:ext cx="121920" cy="1884640"/>
          </a:xfrm>
          <a:prstGeom prst="roundRect">
            <a:avLst>
              <a:gd name="adj" fmla="val 78139"/>
            </a:avLst>
          </a:prstGeom>
          <a:solidFill>
            <a:srgbClr val="007EBD"/>
          </a:solidFill>
          <a:ln/>
        </p:spPr>
        <p:txBody>
          <a:bodyPr/>
          <a:lstStyle/>
          <a:p>
            <a:endParaRPr lang="ru-RU"/>
          </a:p>
        </p:txBody>
      </p:sp>
      <p:sp>
        <p:nvSpPr>
          <p:cNvPr id="10" name="Text 8"/>
          <p:cNvSpPr/>
          <p:nvPr/>
        </p:nvSpPr>
        <p:spPr>
          <a:xfrm>
            <a:off x="7777282" y="216705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ptos" panose="020B0004020202020204" pitchFamily="34" charset="0"/>
                <a:ea typeface="Petrona Bold" pitchFamily="34" charset="-122"/>
                <a:cs typeface="Petrona Bold" pitchFamily="34" charset="-120"/>
              </a:rPr>
              <a:t>Handling Errors</a:t>
            </a:r>
            <a:endParaRPr lang="en-US" sz="2300" dirty="0">
              <a:latin typeface="Aptos" panose="020B0004020202020204" pitchFamily="34" charset="0"/>
            </a:endParaRPr>
          </a:p>
        </p:txBody>
      </p:sp>
      <p:sp>
        <p:nvSpPr>
          <p:cNvPr id="11" name="Text 9"/>
          <p:cNvSpPr/>
          <p:nvPr/>
        </p:nvSpPr>
        <p:spPr>
          <a:xfrm>
            <a:off x="7777282" y="2675215"/>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36% of all errors. Most common- unintentional speed deviation – SIDS and STARS</a:t>
            </a:r>
            <a:endParaRPr lang="en-US" sz="1750" dirty="0"/>
          </a:p>
        </p:txBody>
      </p:sp>
      <p:sp>
        <p:nvSpPr>
          <p:cNvPr id="12" name="Shape 10"/>
          <p:cNvSpPr/>
          <p:nvPr/>
        </p:nvSpPr>
        <p:spPr>
          <a:xfrm>
            <a:off x="793790" y="4021217"/>
            <a:ext cx="6407944" cy="1748552"/>
          </a:xfrm>
          <a:prstGeom prst="roundRect">
            <a:avLst>
              <a:gd name="adj" fmla="val 8367"/>
            </a:avLst>
          </a:prstGeom>
          <a:solidFill>
            <a:srgbClr val="FFFFFF">
              <a:alpha val="95000"/>
            </a:srgbClr>
          </a:solidFill>
          <a:ln w="30480">
            <a:solidFill>
              <a:srgbClr val="B2D4E5"/>
            </a:solidFill>
            <a:prstDash val="solid"/>
          </a:ln>
        </p:spPr>
        <p:txBody>
          <a:bodyPr/>
          <a:lstStyle/>
          <a:p>
            <a:endParaRPr lang="ru-RU"/>
          </a:p>
        </p:txBody>
      </p:sp>
      <p:sp>
        <p:nvSpPr>
          <p:cNvPr id="13" name="Shape 11"/>
          <p:cNvSpPr/>
          <p:nvPr/>
        </p:nvSpPr>
        <p:spPr>
          <a:xfrm>
            <a:off x="763310" y="4021217"/>
            <a:ext cx="121920" cy="1748552"/>
          </a:xfrm>
          <a:prstGeom prst="roundRect">
            <a:avLst>
              <a:gd name="adj" fmla="val 78139"/>
            </a:avLst>
          </a:prstGeom>
          <a:solidFill>
            <a:srgbClr val="007EBD"/>
          </a:solidFill>
          <a:ln/>
        </p:spPr>
        <p:txBody>
          <a:bodyPr/>
          <a:lstStyle/>
          <a:p>
            <a:endParaRPr lang="ru-RU"/>
          </a:p>
        </p:txBody>
      </p:sp>
      <p:sp>
        <p:nvSpPr>
          <p:cNvPr id="14" name="Text 12"/>
          <p:cNvSpPr/>
          <p:nvPr/>
        </p:nvSpPr>
        <p:spPr>
          <a:xfrm>
            <a:off x="1142524" y="427851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ptos" panose="020B0004020202020204" pitchFamily="34" charset="0"/>
                <a:ea typeface="Petrona Bold" pitchFamily="34" charset="-122"/>
                <a:cs typeface="Petrona Bold" pitchFamily="34" charset="-120"/>
              </a:rPr>
              <a:t>Procedural Errors</a:t>
            </a:r>
            <a:endParaRPr lang="en-US" sz="2300" dirty="0">
              <a:latin typeface="Aptos" panose="020B0004020202020204" pitchFamily="34" charset="0"/>
            </a:endParaRPr>
          </a:p>
        </p:txBody>
      </p:sp>
      <p:sp>
        <p:nvSpPr>
          <p:cNvPr id="15" name="Text 13"/>
          <p:cNvSpPr/>
          <p:nvPr/>
        </p:nvSpPr>
        <p:spPr>
          <a:xfrm>
            <a:off x="1142524" y="4786670"/>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52% of all errors. Most common- checklist from memory.</a:t>
            </a:r>
            <a:endParaRPr lang="en-US" sz="1750" dirty="0"/>
          </a:p>
        </p:txBody>
      </p:sp>
      <p:sp>
        <p:nvSpPr>
          <p:cNvPr id="16" name="Shape 14"/>
          <p:cNvSpPr/>
          <p:nvPr/>
        </p:nvSpPr>
        <p:spPr>
          <a:xfrm>
            <a:off x="7428548" y="4021217"/>
            <a:ext cx="6408063" cy="1748552"/>
          </a:xfrm>
          <a:prstGeom prst="roundRect">
            <a:avLst>
              <a:gd name="adj" fmla="val 8367"/>
            </a:avLst>
          </a:prstGeom>
          <a:solidFill>
            <a:srgbClr val="FFFFFF">
              <a:alpha val="95000"/>
            </a:srgbClr>
          </a:solidFill>
          <a:ln w="30480">
            <a:solidFill>
              <a:srgbClr val="B2D4E5"/>
            </a:solidFill>
            <a:prstDash val="solid"/>
          </a:ln>
        </p:spPr>
        <p:txBody>
          <a:bodyPr/>
          <a:lstStyle/>
          <a:p>
            <a:endParaRPr lang="ru-RU"/>
          </a:p>
        </p:txBody>
      </p:sp>
      <p:sp>
        <p:nvSpPr>
          <p:cNvPr id="17" name="Shape 15"/>
          <p:cNvSpPr/>
          <p:nvPr/>
        </p:nvSpPr>
        <p:spPr>
          <a:xfrm>
            <a:off x="7398067" y="4021217"/>
            <a:ext cx="121920" cy="1748552"/>
          </a:xfrm>
          <a:prstGeom prst="roundRect">
            <a:avLst>
              <a:gd name="adj" fmla="val 78139"/>
            </a:avLst>
          </a:prstGeom>
          <a:solidFill>
            <a:srgbClr val="007EBD"/>
          </a:solidFill>
          <a:ln/>
        </p:spPr>
        <p:txBody>
          <a:bodyPr/>
          <a:lstStyle/>
          <a:p>
            <a:endParaRPr lang="ru-RU"/>
          </a:p>
        </p:txBody>
      </p:sp>
      <p:sp>
        <p:nvSpPr>
          <p:cNvPr id="18" name="Text 16"/>
          <p:cNvSpPr/>
          <p:nvPr/>
        </p:nvSpPr>
        <p:spPr>
          <a:xfrm>
            <a:off x="7777282" y="4278511"/>
            <a:ext cx="3305651"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Aptos" panose="020B0004020202020204" pitchFamily="34" charset="0"/>
                <a:ea typeface="Petrona Bold" pitchFamily="34" charset="-122"/>
                <a:cs typeface="Petrona Bold" pitchFamily="34" charset="-120"/>
              </a:rPr>
              <a:t>Communications Errors</a:t>
            </a:r>
            <a:endParaRPr lang="en-US" sz="2300" dirty="0">
              <a:latin typeface="Aptos" panose="020B0004020202020204" pitchFamily="34" charset="0"/>
            </a:endParaRPr>
          </a:p>
        </p:txBody>
      </p:sp>
      <p:sp>
        <p:nvSpPr>
          <p:cNvPr id="19" name="Text 17"/>
          <p:cNvSpPr/>
          <p:nvPr/>
        </p:nvSpPr>
        <p:spPr>
          <a:xfrm>
            <a:off x="7777282" y="4786670"/>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12% of all errors. Most common- missed ATC calls.</a:t>
            </a:r>
            <a:endParaRPr lang="en-US" sz="1750" dirty="0"/>
          </a:p>
        </p:txBody>
      </p:sp>
      <p:sp>
        <p:nvSpPr>
          <p:cNvPr id="20" name="Text 18"/>
          <p:cNvSpPr/>
          <p:nvPr/>
        </p:nvSpPr>
        <p:spPr>
          <a:xfrm>
            <a:off x="793790" y="6024920"/>
            <a:ext cx="13042821" cy="985480"/>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Mainly crews failed to respond to errors once committed, many turned into </a:t>
            </a:r>
            <a:r>
              <a:rPr lang="en-US" sz="2000" b="1" dirty="0">
                <a:solidFill>
                  <a:srgbClr val="007EBD"/>
                </a:solidFill>
                <a:latin typeface="Inter" pitchFamily="34" charset="0"/>
                <a:ea typeface="Inter" pitchFamily="34" charset="-122"/>
                <a:cs typeface="Inter" pitchFamily="34" charset="-120"/>
              </a:rPr>
              <a:t>Undesired Aircraft States (UAS)</a:t>
            </a:r>
            <a:r>
              <a:rPr lang="en-US" sz="2000" dirty="0">
                <a:solidFill>
                  <a:srgbClr val="007EBD"/>
                </a:solidFill>
                <a:latin typeface="Inter" pitchFamily="34" charset="0"/>
                <a:ea typeface="Inter" pitchFamily="34" charset="-122"/>
                <a:cs typeface="Inter" pitchFamily="34" charset="-120"/>
              </a:rPr>
              <a:t> </a:t>
            </a:r>
            <a:r>
              <a:rPr lang="en-US" sz="2000" dirty="0">
                <a:solidFill>
                  <a:srgbClr val="272525"/>
                </a:solidFill>
                <a:latin typeface="Inter" pitchFamily="34" charset="0"/>
                <a:ea typeface="Inter" pitchFamily="34" charset="-122"/>
                <a:cs typeface="Inter" pitchFamily="34" charset="-120"/>
              </a:rPr>
              <a:t>but crews were successful in mitigating the consequences</a:t>
            </a:r>
            <a:endParaRPr lang="en-US" sz="2000" dirty="0"/>
          </a:p>
        </p:txBody>
      </p:sp>
      <p:sp>
        <p:nvSpPr>
          <p:cNvPr id="22" name="Прямоугольник 21">
            <a:extLst>
              <a:ext uri="{FF2B5EF4-FFF2-40B4-BE49-F238E27FC236}">
                <a16:creationId xmlns:a16="http://schemas.microsoft.com/office/drawing/2014/main" id="{CE603806-D962-E178-A3A9-F9559DA5A0AE}"/>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3" name="Рисунок 22"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BABF9FEA-4F99-73DC-2C07-6761E6833A0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8513" y="817313"/>
            <a:ext cx="5954197" cy="744260"/>
          </a:xfrm>
          <a:prstGeom prst="rect">
            <a:avLst/>
          </a:prstGeom>
          <a:noFill/>
          <a:ln/>
        </p:spPr>
        <p:txBody>
          <a:bodyPr wrap="none" lIns="0" tIns="0" rIns="0" bIns="0" rtlCol="0" anchor="t"/>
          <a:lstStyle/>
          <a:p>
            <a:pPr marL="0" indent="0" algn="l">
              <a:buNone/>
            </a:pPr>
            <a:r>
              <a:rPr lang="en-US" sz="4000" b="1" dirty="0">
                <a:solidFill>
                  <a:srgbClr val="000000"/>
                </a:solidFill>
                <a:latin typeface="Aptos" panose="020B0004020202020204" pitchFamily="34" charset="0"/>
                <a:ea typeface="Petrona Bold" pitchFamily="34" charset="-122"/>
                <a:cs typeface="Petrona Bold" pitchFamily="34" charset="-120"/>
              </a:rPr>
              <a:t>UAS – TEM (Threats and Errors Management)</a:t>
            </a:r>
            <a:endParaRPr lang="en-US" sz="4000" dirty="0">
              <a:latin typeface="Aptos" panose="020B0004020202020204" pitchFamily="34" charset="0"/>
            </a:endParaRPr>
          </a:p>
        </p:txBody>
      </p:sp>
      <p:sp>
        <p:nvSpPr>
          <p:cNvPr id="3" name="Text 1"/>
          <p:cNvSpPr/>
          <p:nvPr/>
        </p:nvSpPr>
        <p:spPr>
          <a:xfrm>
            <a:off x="798513" y="2305833"/>
            <a:ext cx="13042821"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Threats that are not managed and then lead to errors can result in </a:t>
            </a:r>
            <a:r>
              <a:rPr lang="en-US" sz="2000" b="1" dirty="0">
                <a:solidFill>
                  <a:srgbClr val="007EBD"/>
                </a:solidFill>
                <a:latin typeface="Inter" pitchFamily="34" charset="0"/>
                <a:ea typeface="Inter" pitchFamily="34" charset="-122"/>
                <a:cs typeface="Inter" pitchFamily="34" charset="-120"/>
              </a:rPr>
              <a:t>Undesired Aircraft States</a:t>
            </a:r>
            <a:r>
              <a:rPr lang="en-US" sz="2000" dirty="0">
                <a:solidFill>
                  <a:srgbClr val="272525"/>
                </a:solidFill>
                <a:latin typeface="Inter" pitchFamily="34" charset="0"/>
                <a:ea typeface="Inter" pitchFamily="34" charset="-122"/>
                <a:cs typeface="Inter" pitchFamily="34" charset="-120"/>
              </a:rPr>
              <a:t>. </a:t>
            </a:r>
            <a:endParaRPr lang="en-US" sz="2000" dirty="0"/>
          </a:p>
        </p:txBody>
      </p:sp>
      <p:sp>
        <p:nvSpPr>
          <p:cNvPr id="4" name="Text 2"/>
          <p:cNvSpPr/>
          <p:nvPr/>
        </p:nvSpPr>
        <p:spPr>
          <a:xfrm>
            <a:off x="798513" y="2923886"/>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These are situations such as an aircraft that is too fast or too low on approach (unstabilised approach) or too close to the ground (incorrect flight plan) that can lead to an accident. </a:t>
            </a:r>
            <a:endParaRPr lang="en-US" sz="2000" dirty="0"/>
          </a:p>
        </p:txBody>
      </p:sp>
      <p:sp>
        <p:nvSpPr>
          <p:cNvPr id="5" name="Text 3"/>
          <p:cNvSpPr/>
          <p:nvPr/>
        </p:nvSpPr>
        <p:spPr>
          <a:xfrm>
            <a:off x="798513" y="3904842"/>
            <a:ext cx="13042821"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The aircraft is not in the correct state for the situation. </a:t>
            </a:r>
            <a:endParaRPr lang="en-US" sz="2000" dirty="0"/>
          </a:p>
        </p:txBody>
      </p:sp>
      <p:sp>
        <p:nvSpPr>
          <p:cNvPr id="6" name="Text 4"/>
          <p:cNvSpPr/>
          <p:nvPr/>
        </p:nvSpPr>
        <p:spPr>
          <a:xfrm>
            <a:off x="798513" y="4522895"/>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TEM applies to ground operations, ATC, and support operations where threats and errors can result in undesired states in all aspects of the operation. </a:t>
            </a:r>
            <a:endParaRPr lang="en-US" sz="2000" dirty="0"/>
          </a:p>
        </p:txBody>
      </p:sp>
      <p:sp>
        <p:nvSpPr>
          <p:cNvPr id="7" name="Text 5"/>
          <p:cNvSpPr/>
          <p:nvPr/>
        </p:nvSpPr>
        <p:spPr>
          <a:xfrm>
            <a:off x="798513" y="5503851"/>
            <a:ext cx="13042821" cy="362903"/>
          </a:xfrm>
          <a:prstGeom prst="rect">
            <a:avLst/>
          </a:prstGeom>
          <a:noFill/>
          <a:ln/>
        </p:spPr>
        <p:txBody>
          <a:bodyPr wrap="none" lIns="0" tIns="0" rIns="0" bIns="0" rtlCol="0" anchor="t"/>
          <a:lstStyle/>
          <a:p>
            <a:pPr marL="0" indent="0" algn="l">
              <a:lnSpc>
                <a:spcPts val="2850"/>
              </a:lnSpc>
              <a:buNone/>
            </a:pPr>
            <a:r>
              <a:rPr lang="en-US" sz="2000" b="1" dirty="0">
                <a:solidFill>
                  <a:srgbClr val="272525"/>
                </a:solidFill>
                <a:latin typeface="Inter" pitchFamily="34" charset="0"/>
                <a:ea typeface="Inter" pitchFamily="34" charset="-122"/>
                <a:cs typeface="Inter" pitchFamily="34" charset="-120"/>
              </a:rPr>
              <a:t>Undesired states in any aspect of aviation may ultimately impact safety of flight and ground operations. </a:t>
            </a:r>
            <a:endParaRPr lang="en-US" sz="2000" b="1" dirty="0"/>
          </a:p>
        </p:txBody>
      </p:sp>
      <p:sp>
        <p:nvSpPr>
          <p:cNvPr id="9" name="Прямоугольник 8">
            <a:extLst>
              <a:ext uri="{FF2B5EF4-FFF2-40B4-BE49-F238E27FC236}">
                <a16:creationId xmlns:a16="http://schemas.microsoft.com/office/drawing/2014/main" id="{88C34956-6D3A-DE03-5C59-D31AAE496A3B}"/>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Рисунок 9"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36F570F8-439D-F99A-8A5F-77F8EBEFF0D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8513" y="801689"/>
            <a:ext cx="13042821" cy="873640"/>
          </a:xfrm>
          <a:prstGeom prst="rect">
            <a:avLst/>
          </a:prstGeom>
          <a:noFill/>
          <a:ln/>
        </p:spPr>
        <p:txBody>
          <a:bodyPr wrap="square" lIns="0" tIns="0" rIns="0" bIns="0" rtlCol="0" anchor="t"/>
          <a:lstStyle/>
          <a:p>
            <a:pPr marL="0" indent="0" algn="l">
              <a:lnSpc>
                <a:spcPts val="5850"/>
              </a:lnSpc>
              <a:buNone/>
            </a:pPr>
            <a:r>
              <a:rPr lang="en-US" sz="4000" b="1" dirty="0">
                <a:solidFill>
                  <a:srgbClr val="000000"/>
                </a:solidFill>
                <a:latin typeface="Aptos" panose="020B0004020202020204" pitchFamily="34" charset="0"/>
                <a:ea typeface="Petrona Bold" pitchFamily="34" charset="-122"/>
                <a:cs typeface="Petrona Bold" pitchFamily="34" charset="-120"/>
              </a:rPr>
              <a:t>The Individual </a:t>
            </a:r>
            <a:r>
              <a:rPr lang="en-US" sz="4000" dirty="0">
                <a:solidFill>
                  <a:srgbClr val="000000"/>
                </a:solidFill>
                <a:latin typeface="Aptos" panose="020B0004020202020204" pitchFamily="34" charset="0"/>
                <a:ea typeface="Petrona Bold" pitchFamily="34" charset="-122"/>
                <a:cs typeface="Petrona Bold" pitchFamily="34" charset="-120"/>
              </a:rPr>
              <a:t>– Information Acquisition and Processing</a:t>
            </a:r>
            <a:endParaRPr lang="en-US" sz="4000" dirty="0">
              <a:latin typeface="Aptos" panose="020B0004020202020204" pitchFamily="34" charset="0"/>
            </a:endParaRPr>
          </a:p>
        </p:txBody>
      </p:sp>
      <p:sp>
        <p:nvSpPr>
          <p:cNvPr id="3" name="Text 1"/>
          <p:cNvSpPr/>
          <p:nvPr/>
        </p:nvSpPr>
        <p:spPr>
          <a:xfrm>
            <a:off x="798513" y="2403965"/>
            <a:ext cx="4763333" cy="595432"/>
          </a:xfrm>
          <a:prstGeom prst="rect">
            <a:avLst/>
          </a:prstGeom>
          <a:noFill/>
          <a:ln/>
        </p:spPr>
        <p:txBody>
          <a:bodyPr wrap="none" lIns="0" tIns="0" rIns="0" bIns="0" rtlCol="0" anchor="t"/>
          <a:lstStyle/>
          <a:p>
            <a:pPr marL="0" indent="0" algn="l">
              <a:lnSpc>
                <a:spcPts val="4650"/>
              </a:lnSpc>
              <a:buNone/>
            </a:pPr>
            <a:r>
              <a:rPr lang="en-US" sz="3750" b="1" dirty="0">
                <a:solidFill>
                  <a:srgbClr val="007EBD"/>
                </a:solidFill>
                <a:latin typeface="Aptos" panose="020B0004020202020204" pitchFamily="34" charset="0"/>
                <a:ea typeface="Petrona Bold" pitchFamily="34" charset="-122"/>
                <a:cs typeface="Petrona Bold" pitchFamily="34" charset="-120"/>
              </a:rPr>
              <a:t>Attention.</a:t>
            </a:r>
            <a:r>
              <a:rPr lang="en-US" sz="3750" b="1" dirty="0">
                <a:solidFill>
                  <a:srgbClr val="000000"/>
                </a:solidFill>
                <a:latin typeface="Aptos" panose="020B0004020202020204" pitchFamily="34" charset="0"/>
                <a:ea typeface="Petrona Bold" pitchFamily="34" charset="-122"/>
                <a:cs typeface="Petrona Bold" pitchFamily="34" charset="-120"/>
              </a:rPr>
              <a:t> </a:t>
            </a:r>
            <a:endParaRPr lang="en-US" sz="3750" dirty="0">
              <a:latin typeface="Aptos" panose="020B0004020202020204" pitchFamily="34" charset="0"/>
            </a:endParaRPr>
          </a:p>
        </p:txBody>
      </p:sp>
      <p:sp>
        <p:nvSpPr>
          <p:cNvPr id="4" name="Text 2"/>
          <p:cNvSpPr/>
          <p:nvPr/>
        </p:nvSpPr>
        <p:spPr>
          <a:xfrm>
            <a:off x="798513" y="304184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To pay attention to something is to concentrate on it.</a:t>
            </a:r>
            <a:endParaRPr lang="en-US" sz="1750" dirty="0"/>
          </a:p>
        </p:txBody>
      </p:sp>
      <p:sp>
        <p:nvSpPr>
          <p:cNvPr id="5" name="Text 3"/>
          <p:cNvSpPr/>
          <p:nvPr/>
        </p:nvSpPr>
        <p:spPr>
          <a:xfrm>
            <a:off x="798513" y="348404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Attention is limited; if we use some attention, we cannot use it for something else.</a:t>
            </a:r>
            <a:endParaRPr lang="en-US" sz="1750" dirty="0"/>
          </a:p>
        </p:txBody>
      </p:sp>
      <p:sp>
        <p:nvSpPr>
          <p:cNvPr id="6" name="Text 4"/>
          <p:cNvSpPr/>
          <p:nvPr/>
        </p:nvSpPr>
        <p:spPr>
          <a:xfrm>
            <a:off x="798513" y="392623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Huge amounts of data enter our senses but only a small amount gets our attention</a:t>
            </a:r>
            <a:endParaRPr lang="en-US" sz="1750" dirty="0"/>
          </a:p>
        </p:txBody>
      </p:sp>
      <p:sp>
        <p:nvSpPr>
          <p:cNvPr id="7" name="Text 5"/>
          <p:cNvSpPr/>
          <p:nvPr/>
        </p:nvSpPr>
        <p:spPr>
          <a:xfrm>
            <a:off x="798513" y="4368437"/>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chemeClr val="accent1"/>
                </a:solidFill>
                <a:latin typeface="Inter" pitchFamily="34" charset="0"/>
                <a:ea typeface="Inter" pitchFamily="34" charset="-122"/>
                <a:cs typeface="Inter" pitchFamily="34" charset="-120"/>
              </a:rPr>
              <a:t>Selective attention is the ability to focus our attention on one source all the time</a:t>
            </a:r>
            <a:endParaRPr lang="en-US" sz="1750" dirty="0">
              <a:solidFill>
                <a:schemeClr val="accent1"/>
              </a:solidFill>
            </a:endParaRPr>
          </a:p>
        </p:txBody>
      </p:sp>
      <p:sp>
        <p:nvSpPr>
          <p:cNvPr id="8" name="Text 6"/>
          <p:cNvSpPr/>
          <p:nvPr/>
        </p:nvSpPr>
        <p:spPr>
          <a:xfrm>
            <a:off x="798513" y="4810635"/>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chemeClr val="accent1"/>
                </a:solidFill>
                <a:latin typeface="Inter" pitchFamily="34" charset="0"/>
                <a:ea typeface="Inter" pitchFamily="34" charset="-122"/>
                <a:cs typeface="Inter" pitchFamily="34" charset="-120"/>
              </a:rPr>
              <a:t>Active listening requires conscious attention</a:t>
            </a:r>
            <a:endParaRPr lang="en-US" sz="1750" dirty="0">
              <a:solidFill>
                <a:schemeClr val="accent1"/>
              </a:solidFill>
            </a:endParaRPr>
          </a:p>
        </p:txBody>
      </p:sp>
      <p:sp>
        <p:nvSpPr>
          <p:cNvPr id="9" name="Text 7"/>
          <p:cNvSpPr/>
          <p:nvPr/>
        </p:nvSpPr>
        <p:spPr>
          <a:xfrm>
            <a:off x="793790" y="5958840"/>
            <a:ext cx="12763024" cy="595432"/>
          </a:xfrm>
          <a:prstGeom prst="rect">
            <a:avLst/>
          </a:prstGeom>
          <a:noFill/>
          <a:ln/>
        </p:spPr>
        <p:txBody>
          <a:bodyPr wrap="none" lIns="0" tIns="0" rIns="0" bIns="0" rtlCol="0" anchor="t"/>
          <a:lstStyle/>
          <a:p>
            <a:pPr marL="0" indent="0">
              <a:lnSpc>
                <a:spcPts val="4650"/>
              </a:lnSpc>
              <a:buNone/>
            </a:pPr>
            <a:r>
              <a:rPr lang="en-US" sz="3200" b="1" i="1">
                <a:latin typeface="Petrona Bold" pitchFamily="34" charset="0"/>
                <a:ea typeface="Petrona Bold" pitchFamily="34" charset="-122"/>
                <a:cs typeface="Petrona Bold" pitchFamily="34" charset="-120"/>
                <a:hlinkClick r:id="rId3"/>
              </a:rPr>
              <a:t>Look at the following short video and answer the question (CTRL + left click)</a:t>
            </a:r>
            <a:r>
              <a:rPr lang="en-US" sz="3200" b="1">
                <a:latin typeface="Petrona Bold" pitchFamily="34" charset="0"/>
                <a:ea typeface="Petrona Bold" pitchFamily="34" charset="-122"/>
                <a:cs typeface="Petrona Bold" pitchFamily="34" charset="-120"/>
              </a:rPr>
              <a:t> </a:t>
            </a:r>
            <a:endParaRPr lang="en-US" sz="3200" dirty="0"/>
          </a:p>
        </p:txBody>
      </p:sp>
      <p:sp>
        <p:nvSpPr>
          <p:cNvPr id="11" name="Прямоугольник 10">
            <a:extLst>
              <a:ext uri="{FF2B5EF4-FFF2-40B4-BE49-F238E27FC236}">
                <a16:creationId xmlns:a16="http://schemas.microsoft.com/office/drawing/2014/main" id="{CCF84E5E-3592-66BE-BC7C-687FC12F175B}"/>
              </a:ext>
            </a:extLst>
          </p:cNvPr>
          <p:cNvSpPr/>
          <p:nvPr/>
        </p:nvSpPr>
        <p:spPr>
          <a:xfrm>
            <a:off x="12726649" y="7659974"/>
            <a:ext cx="1903751" cy="569626"/>
          </a:xfrm>
          <a:prstGeom prst="rect">
            <a:avLst/>
          </a:prstGeom>
          <a:solidFill>
            <a:srgbClr val="FDFE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Рисунок 11" descr="Изображение выглядит как текст, коллекция картинок&#10;&#10;Автоматически созданное описание">
            <a:extLst>
              <a:ext uri="{FF2B5EF4-FFF2-40B4-BE49-F238E27FC236}">
                <a16:creationId xmlns:a16="http://schemas.microsoft.com/office/drawing/2014/main" id="{898AA820-62AC-EA62-6858-72839A92436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921" y="73053"/>
            <a:ext cx="2802118" cy="7442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Стандартная">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1992</TotalTime>
  <Words>2362</Words>
  <Application>Microsoft Office PowerPoint</Application>
  <PresentationFormat>Произвольный</PresentationFormat>
  <Paragraphs>363</Paragraphs>
  <Slides>46</Slides>
  <Notes>46</Notes>
  <HiddenSlides>0</HiddenSlides>
  <MMClips>0</MMClips>
  <ScaleCrop>false</ScaleCrop>
  <HeadingPairs>
    <vt:vector size="8" baseType="variant">
      <vt:variant>
        <vt:lpstr>Использованные шрифты</vt:lpstr>
      </vt:variant>
      <vt:variant>
        <vt:i4>9</vt:i4>
      </vt:variant>
      <vt:variant>
        <vt:lpstr>Тема</vt:lpstr>
      </vt:variant>
      <vt:variant>
        <vt:i4>1</vt:i4>
      </vt:variant>
      <vt:variant>
        <vt:lpstr>Внедренные серверы OLE</vt:lpstr>
      </vt:variant>
      <vt:variant>
        <vt:i4>2</vt:i4>
      </vt:variant>
      <vt:variant>
        <vt:lpstr>Заголовки слайдов</vt:lpstr>
      </vt:variant>
      <vt:variant>
        <vt:i4>46</vt:i4>
      </vt:variant>
    </vt:vector>
  </HeadingPairs>
  <TitlesOfParts>
    <vt:vector size="58" baseType="lpstr">
      <vt:lpstr>Arial</vt:lpstr>
      <vt:lpstr>宋体</vt:lpstr>
      <vt:lpstr>Aptos</vt:lpstr>
      <vt:lpstr>Scandinavian Regular</vt:lpstr>
      <vt:lpstr>Petrona Bold</vt:lpstr>
      <vt:lpstr>Scandinavian Light</vt:lpstr>
      <vt:lpstr>Tahoma</vt:lpstr>
      <vt:lpstr>Arial Black</vt:lpstr>
      <vt:lpstr>Inter</vt:lpstr>
      <vt:lpstr>Office Theme</vt:lpstr>
      <vt:lpstr>Bitmap Image</vt:lpstr>
      <vt:lpstr>Bitmapbillede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Planning (GSS)</cp:lastModifiedBy>
  <cp:revision>18</cp:revision>
  <dcterms:created xsi:type="dcterms:W3CDTF">2025-10-12T19:14:14Z</dcterms:created>
  <dcterms:modified xsi:type="dcterms:W3CDTF">2025-10-17T06:39:03Z</dcterms:modified>
</cp:coreProperties>
</file>